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9" r:id="rId4"/>
    <p:sldId id="261" r:id="rId5"/>
    <p:sldId id="262" r:id="rId6"/>
    <p:sldId id="263" r:id="rId7"/>
    <p:sldId id="264" r:id="rId8"/>
    <p:sldId id="265" r:id="rId9"/>
    <p:sldId id="266" r:id="rId10"/>
    <p:sldId id="268" r:id="rId11"/>
    <p:sldId id="269" r:id="rId12"/>
    <p:sldId id="270" r:id="rId13"/>
    <p:sldId id="273" r:id="rId14"/>
    <p:sldId id="271"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608" autoAdjust="0"/>
  </p:normalViewPr>
  <p:slideViewPr>
    <p:cSldViewPr snapToGrid="0">
      <p:cViewPr varScale="1">
        <p:scale>
          <a:sx n="73" d="100"/>
          <a:sy n="73" d="100"/>
        </p:scale>
        <p:origin x="2034"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24E7BF-598E-418E-8D3D-CA2430BEF96C}" type="datetimeFigureOut">
              <a:rPr lang="en-IN" smtClean="0"/>
              <a:t>10-07-2025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312E0-9ADF-452A-ACE7-55133B2E1632}" type="slidenum">
              <a:rPr lang="en-IN" smtClean="0"/>
              <a:t>‹#›</a:t>
            </a:fld>
            <a:endParaRPr lang="en-IN"/>
          </a:p>
        </p:txBody>
      </p:sp>
    </p:spTree>
    <p:extLst>
      <p:ext uri="{BB962C8B-B14F-4D97-AF65-F5344CB8AC3E}">
        <p14:creationId xmlns:p14="http://schemas.microsoft.com/office/powerpoint/2010/main" val="1301894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[morning everyone. I’m </a:t>
            </a:r>
            <a:r>
              <a:rPr lang="en-GB" dirty="0" err="1"/>
              <a:t>nandana</a:t>
            </a:r>
            <a:r>
              <a:rPr lang="en-GB" dirty="0"/>
              <a:t> and today I'll be presenting a deep-dive analysis of Instagram performance data using SQL and visualization tools. This project focuses on uncovering key patterns and actionable insights that can help guide content and marketing strategies.</a:t>
            </a:r>
            <a:endParaRPr lang="en-IN" dirty="0"/>
          </a:p>
        </p:txBody>
      </p:sp>
      <p:sp>
        <p:nvSpPr>
          <p:cNvPr id="4" name="Slide Number Placeholder 3"/>
          <p:cNvSpPr>
            <a:spLocks noGrp="1"/>
          </p:cNvSpPr>
          <p:nvPr>
            <p:ph type="sldNum" sz="quarter" idx="5"/>
          </p:nvPr>
        </p:nvSpPr>
        <p:spPr/>
        <p:txBody>
          <a:bodyPr/>
          <a:lstStyle/>
          <a:p>
            <a:fld id="{179312E0-9ADF-452A-ACE7-55133B2E1632}" type="slidenum">
              <a:rPr lang="en-IN" smtClean="0"/>
              <a:t>1</a:t>
            </a:fld>
            <a:endParaRPr lang="en-IN"/>
          </a:p>
        </p:txBody>
      </p:sp>
    </p:spTree>
    <p:extLst>
      <p:ext uri="{BB962C8B-B14F-4D97-AF65-F5344CB8AC3E}">
        <p14:creationId xmlns:p14="http://schemas.microsoft.com/office/powerpoint/2010/main" val="1132287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10D09-A10D-FB3E-F1DD-CF83609B1D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4E7586-2DA0-831A-A8DB-9BE8C0086D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C0BB5A-4175-4A80-7802-EED509A0CF48}"/>
              </a:ext>
            </a:extLst>
          </p:cNvPr>
          <p:cNvSpPr>
            <a:spLocks noGrp="1"/>
          </p:cNvSpPr>
          <p:nvPr>
            <p:ph type="body" idx="1"/>
          </p:nvPr>
        </p:nvSpPr>
        <p:spPr/>
        <p:txBody>
          <a:bodyPr/>
          <a:lstStyle/>
          <a:p>
            <a:r>
              <a:rPr lang="en-GB" dirty="0"/>
              <a:t> I ranked each month’s top 3 dates for new follower gains. This could correlate with specific posts, promotions, or external events. These dates offer a chance to reverse-engineer success</a:t>
            </a:r>
            <a:endParaRPr lang="en-IN" dirty="0"/>
          </a:p>
        </p:txBody>
      </p:sp>
      <p:sp>
        <p:nvSpPr>
          <p:cNvPr id="4" name="Slide Number Placeholder 3">
            <a:extLst>
              <a:ext uri="{FF2B5EF4-FFF2-40B4-BE49-F238E27FC236}">
                <a16:creationId xmlns:a16="http://schemas.microsoft.com/office/drawing/2014/main" id="{0DE353F3-ABF2-E026-7F19-C2BBC8F0EC57}"/>
              </a:ext>
            </a:extLst>
          </p:cNvPr>
          <p:cNvSpPr>
            <a:spLocks noGrp="1"/>
          </p:cNvSpPr>
          <p:nvPr>
            <p:ph type="sldNum" sz="quarter" idx="5"/>
          </p:nvPr>
        </p:nvSpPr>
        <p:spPr/>
        <p:txBody>
          <a:bodyPr/>
          <a:lstStyle/>
          <a:p>
            <a:fld id="{179312E0-9ADF-452A-ACE7-55133B2E1632}" type="slidenum">
              <a:rPr lang="en-IN" smtClean="0"/>
              <a:t>10</a:t>
            </a:fld>
            <a:endParaRPr lang="en-IN"/>
          </a:p>
        </p:txBody>
      </p:sp>
    </p:spTree>
    <p:extLst>
      <p:ext uri="{BB962C8B-B14F-4D97-AF65-F5344CB8AC3E}">
        <p14:creationId xmlns:p14="http://schemas.microsoft.com/office/powerpoint/2010/main" val="1240025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D9671-F990-A63A-EA11-BB388E933A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1BEA06-639E-198A-2A3C-5A80E06E84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FD2CF5-883E-BF1B-8DCF-49B63CE6E749}"/>
              </a:ext>
            </a:extLst>
          </p:cNvPr>
          <p:cNvSpPr>
            <a:spLocks noGrp="1"/>
          </p:cNvSpPr>
          <p:nvPr>
            <p:ph type="body" idx="1"/>
          </p:nvPr>
        </p:nvSpPr>
        <p:spPr/>
        <p:txBody>
          <a:bodyPr/>
          <a:lstStyle/>
          <a:p>
            <a:r>
              <a:rPr lang="en-GB" dirty="0"/>
              <a:t> I created a stored procedure to report total shares per post type for any given week. This modular approach lets us evaluate weekly performance consistently and track shareability over time.</a:t>
            </a:r>
            <a:endParaRPr lang="en-IN" dirty="0"/>
          </a:p>
        </p:txBody>
      </p:sp>
      <p:sp>
        <p:nvSpPr>
          <p:cNvPr id="4" name="Slide Number Placeholder 3">
            <a:extLst>
              <a:ext uri="{FF2B5EF4-FFF2-40B4-BE49-F238E27FC236}">
                <a16:creationId xmlns:a16="http://schemas.microsoft.com/office/drawing/2014/main" id="{EA1F5BDD-4603-9D6E-E34E-4323FBA67B81}"/>
              </a:ext>
            </a:extLst>
          </p:cNvPr>
          <p:cNvSpPr>
            <a:spLocks noGrp="1"/>
          </p:cNvSpPr>
          <p:nvPr>
            <p:ph type="sldNum" sz="quarter" idx="5"/>
          </p:nvPr>
        </p:nvSpPr>
        <p:spPr/>
        <p:txBody>
          <a:bodyPr/>
          <a:lstStyle/>
          <a:p>
            <a:fld id="{179312E0-9ADF-452A-ACE7-55133B2E1632}" type="slidenum">
              <a:rPr lang="en-IN" smtClean="0"/>
              <a:t>11</a:t>
            </a:fld>
            <a:endParaRPr lang="en-IN"/>
          </a:p>
        </p:txBody>
      </p:sp>
    </p:spTree>
    <p:extLst>
      <p:ext uri="{BB962C8B-B14F-4D97-AF65-F5344CB8AC3E}">
        <p14:creationId xmlns:p14="http://schemas.microsoft.com/office/powerpoint/2010/main" val="1217687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253EA-99BF-FAA9-6C15-179350B54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C7297-D0F8-EBB8-67F5-85493EB29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B97E7D-CD24-36C8-3A12-1C5832687FBF}"/>
              </a:ext>
            </a:extLst>
          </p:cNvPr>
          <p:cNvSpPr>
            <a:spLocks noGrp="1"/>
          </p:cNvSpPr>
          <p:nvPr>
            <p:ph type="body" idx="1"/>
          </p:nvPr>
        </p:nvSpPr>
        <p:spPr/>
        <p:txBody>
          <a:bodyPr/>
          <a:lstStyle/>
          <a:p>
            <a:r>
              <a:rPr lang="en-GB" dirty="0"/>
              <a:t>  this is the pie charts representing total reach by </a:t>
            </a:r>
            <a:r>
              <a:rPr lang="en-GB" dirty="0" err="1"/>
              <a:t>post_category</a:t>
            </a:r>
            <a:r>
              <a:rPr lang="en-GB" dirty="0"/>
              <a:t> and </a:t>
            </a:r>
            <a:r>
              <a:rPr lang="en-GB" dirty="0" err="1"/>
              <a:t>post_type..the</a:t>
            </a:r>
            <a:r>
              <a:rPr lang="en-GB" dirty="0"/>
              <a:t> bottom charts shows the growth of new followers over the </a:t>
            </a:r>
            <a:r>
              <a:rPr lang="en-GB" dirty="0" err="1"/>
              <a:t>monthsthis</a:t>
            </a:r>
            <a:r>
              <a:rPr lang="en-GB" dirty="0"/>
              <a:t> analysis was </a:t>
            </a:r>
            <a:r>
              <a:rPr lang="en-GB" dirty="0" err="1"/>
              <a:t>doen</a:t>
            </a:r>
            <a:r>
              <a:rPr lang="en-GB" dirty="0"/>
              <a:t> in power bi</a:t>
            </a:r>
            <a:endParaRPr lang="en-IN" dirty="0"/>
          </a:p>
        </p:txBody>
      </p:sp>
      <p:sp>
        <p:nvSpPr>
          <p:cNvPr id="4" name="Slide Number Placeholder 3">
            <a:extLst>
              <a:ext uri="{FF2B5EF4-FFF2-40B4-BE49-F238E27FC236}">
                <a16:creationId xmlns:a16="http://schemas.microsoft.com/office/drawing/2014/main" id="{C446AD3D-8C5D-251D-DB7E-BEEA259E287F}"/>
              </a:ext>
            </a:extLst>
          </p:cNvPr>
          <p:cNvSpPr>
            <a:spLocks noGrp="1"/>
          </p:cNvSpPr>
          <p:nvPr>
            <p:ph type="sldNum" sz="quarter" idx="5"/>
          </p:nvPr>
        </p:nvSpPr>
        <p:spPr/>
        <p:txBody>
          <a:bodyPr/>
          <a:lstStyle/>
          <a:p>
            <a:fld id="{179312E0-9ADF-452A-ACE7-55133B2E1632}" type="slidenum">
              <a:rPr lang="en-IN" smtClean="0"/>
              <a:t>12</a:t>
            </a:fld>
            <a:endParaRPr lang="en-IN"/>
          </a:p>
        </p:txBody>
      </p:sp>
    </p:spTree>
    <p:extLst>
      <p:ext uri="{BB962C8B-B14F-4D97-AF65-F5344CB8AC3E}">
        <p14:creationId xmlns:p14="http://schemas.microsoft.com/office/powerpoint/2010/main" val="1525770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take a look at our average monthly growth </a:t>
            </a:r>
            <a:r>
              <a:rPr lang="en-GB" dirty="0" err="1"/>
              <a:t>rate.”“Over</a:t>
            </a:r>
            <a:r>
              <a:rPr lang="en-GB" dirty="0"/>
              <a:t> the past [9 months],  and the data shows an average monthly growth rate of 23.02% . very positive for the page and if we go deeper this </a:t>
            </a:r>
            <a:r>
              <a:rPr lang="en-GB" dirty="0" err="1"/>
              <a:t>is,February</a:t>
            </a:r>
            <a:r>
              <a:rPr lang="en-GB" dirty="0"/>
              <a:t> and July showed negative MoM growth rate .if we </a:t>
            </a:r>
            <a:r>
              <a:rPr lang="en-GB" dirty="0" err="1"/>
              <a:t>hav</a:t>
            </a:r>
            <a:r>
              <a:rPr lang="en-GB" dirty="0"/>
              <a:t> </a:t>
            </a:r>
            <a:r>
              <a:rPr lang="en-GB" dirty="0" err="1"/>
              <a:t>edeepre</a:t>
            </a:r>
            <a:r>
              <a:rPr lang="en-GB" dirty="0"/>
              <a:t> data about the details of campaigns and collaborations done in these months, we can verify the reason for this negative growth rate.</a:t>
            </a:r>
            <a:endParaRPr lang="en-IN" dirty="0"/>
          </a:p>
        </p:txBody>
      </p:sp>
      <p:sp>
        <p:nvSpPr>
          <p:cNvPr id="4" name="Slide Number Placeholder 3"/>
          <p:cNvSpPr>
            <a:spLocks noGrp="1"/>
          </p:cNvSpPr>
          <p:nvPr>
            <p:ph type="sldNum" sz="quarter" idx="5"/>
          </p:nvPr>
        </p:nvSpPr>
        <p:spPr/>
        <p:txBody>
          <a:bodyPr/>
          <a:lstStyle/>
          <a:p>
            <a:fld id="{179312E0-9ADF-452A-ACE7-55133B2E1632}" type="slidenum">
              <a:rPr lang="en-IN" smtClean="0"/>
              <a:t>13</a:t>
            </a:fld>
            <a:endParaRPr lang="en-IN"/>
          </a:p>
        </p:txBody>
      </p:sp>
    </p:spTree>
    <p:extLst>
      <p:ext uri="{BB962C8B-B14F-4D97-AF65-F5344CB8AC3E}">
        <p14:creationId xmlns:p14="http://schemas.microsoft.com/office/powerpoint/2010/main" val="412183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23125-7106-940F-87A8-3F98048C17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0B21E7-4856-26DB-B18A-BDF4B8EA49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AB8244-4B4D-E143-5118-9E320367EC7B}"/>
              </a:ext>
            </a:extLst>
          </p:cNvPr>
          <p:cNvSpPr>
            <a:spLocks noGrp="1"/>
          </p:cNvSpPr>
          <p:nvPr>
            <p:ph type="body" idx="1"/>
          </p:nvPr>
        </p:nvSpPr>
        <p:spPr/>
        <p:txBody>
          <a:bodyPr/>
          <a:lstStyle/>
          <a:p>
            <a:r>
              <a:rPr lang="en-GB" dirty="0"/>
              <a:t> Now that we've </a:t>
            </a:r>
            <a:r>
              <a:rPr lang="en-GB" dirty="0" err="1"/>
              <a:t>analyzed</a:t>
            </a:r>
            <a:r>
              <a:rPr lang="en-GB" dirty="0"/>
              <a:t> the data in detail, here are the key strategic </a:t>
            </a:r>
            <a:r>
              <a:rPr lang="en-GB" dirty="0" err="1"/>
              <a:t>insights.First</a:t>
            </a:r>
            <a:r>
              <a:rPr lang="en-GB" dirty="0"/>
              <a:t>, Reels are by far the strongest content type when it comes to converting viewers into followers. They offer the highest conversion rate among all </a:t>
            </a:r>
            <a:r>
              <a:rPr lang="en-GB" dirty="0" err="1"/>
              <a:t>formats.The</a:t>
            </a:r>
            <a:r>
              <a:rPr lang="en-GB" dirty="0"/>
              <a:t> months of May and June saw peak activity, with a surge in both profile visits and new followers. This coincided with a clear focus on Tech Tips and Mobile content, which performed equally well — indicating these are our most engaging </a:t>
            </a:r>
            <a:r>
              <a:rPr lang="en-GB" dirty="0" err="1"/>
              <a:t>themes.One</a:t>
            </a:r>
            <a:r>
              <a:rPr lang="en-GB" dirty="0"/>
              <a:t> specific highlight was a mobile-related Reel posted on June 3rd, which resulted in more followers than profile visits — a rare but powerful sign of viral content or strong word-of-mouth </a:t>
            </a:r>
            <a:r>
              <a:rPr lang="en-GB" dirty="0" err="1"/>
              <a:t>impact.From</a:t>
            </a:r>
            <a:r>
              <a:rPr lang="en-GB" dirty="0"/>
              <a:t> this, we can confidently say that Tech Tips and Mobile are our strongest content niches. They consistently deliver reach, engagement, and audience </a:t>
            </a:r>
            <a:r>
              <a:rPr lang="en-GB" dirty="0" err="1"/>
              <a:t>growth.On</a:t>
            </a:r>
            <a:r>
              <a:rPr lang="en-GB" dirty="0"/>
              <a:t> the other hand, carousel posts are underperforming. There’s an opportunity here to improve their impact by incorporating animations or interactive graphics to make them more </a:t>
            </a:r>
            <a:r>
              <a:rPr lang="en-GB" dirty="0" err="1"/>
              <a:t>engaging.Also</a:t>
            </a:r>
            <a:r>
              <a:rPr lang="en-GB" dirty="0"/>
              <a:t> worth noting: video duration doesn’t have a strong correlation with reach. So rather than focusing on video length, we should double down on the format and content value. Reels, even short ones, contribute to 16% of total </a:t>
            </a:r>
            <a:r>
              <a:rPr lang="en-GB" dirty="0" err="1"/>
              <a:t>reach.Strategically</a:t>
            </a:r>
            <a:r>
              <a:rPr lang="en-GB" dirty="0"/>
              <a:t>, the path forward is </a:t>
            </a:r>
            <a:r>
              <a:rPr lang="en-GB" dirty="0" err="1"/>
              <a:t>clear:We</a:t>
            </a:r>
            <a:r>
              <a:rPr lang="en-GB" dirty="0"/>
              <a:t> should invest more in Reels that blend Tech Tips and Mobile content. This approach maximizes engagement, strengthens our content niche, and positions us as a potential independent tech brand — not just a content page, but a valuable voice for users and partners alike.</a:t>
            </a:r>
            <a:endParaRPr lang="en-IN" dirty="0"/>
          </a:p>
        </p:txBody>
      </p:sp>
      <p:sp>
        <p:nvSpPr>
          <p:cNvPr id="4" name="Slide Number Placeholder 3">
            <a:extLst>
              <a:ext uri="{FF2B5EF4-FFF2-40B4-BE49-F238E27FC236}">
                <a16:creationId xmlns:a16="http://schemas.microsoft.com/office/drawing/2014/main" id="{ED1C4171-6308-833B-A549-D1EEE6D62B3A}"/>
              </a:ext>
            </a:extLst>
          </p:cNvPr>
          <p:cNvSpPr>
            <a:spLocks noGrp="1"/>
          </p:cNvSpPr>
          <p:nvPr>
            <p:ph type="sldNum" sz="quarter" idx="5"/>
          </p:nvPr>
        </p:nvSpPr>
        <p:spPr/>
        <p:txBody>
          <a:bodyPr/>
          <a:lstStyle/>
          <a:p>
            <a:fld id="{179312E0-9ADF-452A-ACE7-55133B2E1632}" type="slidenum">
              <a:rPr lang="en-IN" smtClean="0"/>
              <a:t>14</a:t>
            </a:fld>
            <a:endParaRPr lang="en-IN"/>
          </a:p>
        </p:txBody>
      </p:sp>
    </p:spTree>
    <p:extLst>
      <p:ext uri="{BB962C8B-B14F-4D97-AF65-F5344CB8AC3E}">
        <p14:creationId xmlns:p14="http://schemas.microsoft.com/office/powerpoint/2010/main" val="585280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bring this all together, our data shows that Instagram Reels in the Tech Tips and Mobile niche consistently outperform all other content types — not just in reach or engagement, but in actual </a:t>
            </a:r>
            <a:r>
              <a:rPr lang="en-GB" dirty="0" err="1"/>
              <a:t>conversions.This</a:t>
            </a:r>
            <a:r>
              <a:rPr lang="en-GB" dirty="0"/>
              <a:t> isn’t just a content strategy — it's a business </a:t>
            </a:r>
            <a:r>
              <a:rPr lang="en-GB" dirty="0" err="1"/>
              <a:t>opportunity.First</a:t>
            </a:r>
            <a:r>
              <a:rPr lang="en-GB" dirty="0"/>
              <a:t>, higher engagement and consistent follower growth attract better brand partnerships, often commanding higher rates in influencer or sponsorship </a:t>
            </a:r>
            <a:r>
              <a:rPr lang="en-GB" dirty="0" err="1"/>
              <a:t>deals.Second</a:t>
            </a:r>
            <a:r>
              <a:rPr lang="en-GB" dirty="0"/>
              <a:t>, Reels are cost-effective — they tap into Instagram’s organic algorithm, meaning less reliance on paid ads to reach a wider </a:t>
            </a:r>
            <a:r>
              <a:rPr lang="en-GB" dirty="0" err="1"/>
              <a:t>audience.Third</a:t>
            </a:r>
            <a:r>
              <a:rPr lang="en-GB" dirty="0"/>
              <a:t>, carving out a clear niche in tech gives us room to grow into affiliate partnerships, product reviews, or even launch our own branded digital products in the future — like guides, courses, or </a:t>
            </a:r>
            <a:r>
              <a:rPr lang="en-GB" dirty="0" err="1"/>
              <a:t>toolkits.By</a:t>
            </a:r>
            <a:r>
              <a:rPr lang="en-GB" dirty="0"/>
              <a:t> investing in this proven content strategy — Reels + Tech/Mobile — we’re not just growing a </a:t>
            </a:r>
            <a:r>
              <a:rPr lang="en-GB" dirty="0" err="1"/>
              <a:t>page.We're</a:t>
            </a:r>
            <a:r>
              <a:rPr lang="en-GB" dirty="0"/>
              <a:t> building a media asset with real commercial value and long-term potential.</a:t>
            </a:r>
            <a:endParaRPr lang="en-IN" dirty="0"/>
          </a:p>
        </p:txBody>
      </p:sp>
      <p:sp>
        <p:nvSpPr>
          <p:cNvPr id="4" name="Slide Number Placeholder 3"/>
          <p:cNvSpPr>
            <a:spLocks noGrp="1"/>
          </p:cNvSpPr>
          <p:nvPr>
            <p:ph type="sldNum" sz="quarter" idx="5"/>
          </p:nvPr>
        </p:nvSpPr>
        <p:spPr/>
        <p:txBody>
          <a:bodyPr/>
          <a:lstStyle/>
          <a:p>
            <a:fld id="{179312E0-9ADF-452A-ACE7-55133B2E1632}" type="slidenum">
              <a:rPr lang="en-IN" smtClean="0"/>
              <a:t>15</a:t>
            </a:fld>
            <a:endParaRPr lang="en-IN"/>
          </a:p>
        </p:txBody>
      </p:sp>
    </p:spTree>
    <p:extLst>
      <p:ext uri="{BB962C8B-B14F-4D97-AF65-F5344CB8AC3E}">
        <p14:creationId xmlns:p14="http://schemas.microsoft.com/office/powerpoint/2010/main" val="3380072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The goal of this project was to explore Instagram activity data of a tech page  using </a:t>
            </a:r>
            <a:r>
              <a:rPr lang="en-GB" dirty="0" err="1"/>
              <a:t>SQL.excel</a:t>
            </a:r>
            <a:r>
              <a:rPr lang="en-GB" dirty="0"/>
              <a:t> and power bi. I worked with three main database tables: post-level content data, calendar dimensions, and account-level statistics. All analysis was done using SQL Workbench, and the insights were visualized using both Excel and Power BI. </a:t>
            </a:r>
            <a:endParaRPr lang="en-IN" dirty="0"/>
          </a:p>
        </p:txBody>
      </p:sp>
      <p:sp>
        <p:nvSpPr>
          <p:cNvPr id="4" name="Slide Number Placeholder 3"/>
          <p:cNvSpPr>
            <a:spLocks noGrp="1"/>
          </p:cNvSpPr>
          <p:nvPr>
            <p:ph type="sldNum" sz="quarter" idx="5"/>
          </p:nvPr>
        </p:nvSpPr>
        <p:spPr/>
        <p:txBody>
          <a:bodyPr/>
          <a:lstStyle/>
          <a:p>
            <a:fld id="{179312E0-9ADF-452A-ACE7-55133B2E1632}" type="slidenum">
              <a:rPr lang="en-IN" smtClean="0"/>
              <a:t>2</a:t>
            </a:fld>
            <a:endParaRPr lang="en-IN"/>
          </a:p>
        </p:txBody>
      </p:sp>
    </p:spTree>
    <p:extLst>
      <p:ext uri="{BB962C8B-B14F-4D97-AF65-F5344CB8AC3E}">
        <p14:creationId xmlns:p14="http://schemas.microsoft.com/office/powerpoint/2010/main" val="904901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start, I ran a query on the </a:t>
            </a:r>
            <a:r>
              <a:rPr lang="en-GB" dirty="0" err="1"/>
              <a:t>fact_content</a:t>
            </a:r>
            <a:r>
              <a:rPr lang="en-GB" dirty="0"/>
              <a:t> table to identify all the unique post types used. As you can see in the chart, we have a variety such as Photos, Videos, Reels, and Carousels. This helps us understand the types of media being published and sets the context for further engagement analysis. This query finds the highest and lowest impression values for each post </a:t>
            </a:r>
            <a:r>
              <a:rPr lang="en-GB" dirty="0" err="1"/>
              <a:t>type.reels</a:t>
            </a:r>
            <a:r>
              <a:rPr lang="en-GB" dirty="0"/>
              <a:t> has the highest impressions .</a:t>
            </a:r>
            <a:endParaRPr lang="en-IN" dirty="0"/>
          </a:p>
        </p:txBody>
      </p:sp>
      <p:sp>
        <p:nvSpPr>
          <p:cNvPr id="4" name="Slide Number Placeholder 3"/>
          <p:cNvSpPr>
            <a:spLocks noGrp="1"/>
          </p:cNvSpPr>
          <p:nvPr>
            <p:ph type="sldNum" sz="quarter" idx="5"/>
          </p:nvPr>
        </p:nvSpPr>
        <p:spPr/>
        <p:txBody>
          <a:bodyPr/>
          <a:lstStyle/>
          <a:p>
            <a:fld id="{179312E0-9ADF-452A-ACE7-55133B2E1632}" type="slidenum">
              <a:rPr lang="en-IN" smtClean="0"/>
              <a:t>3</a:t>
            </a:fld>
            <a:endParaRPr lang="en-IN"/>
          </a:p>
        </p:txBody>
      </p:sp>
    </p:spTree>
    <p:extLst>
      <p:ext uri="{BB962C8B-B14F-4D97-AF65-F5344CB8AC3E}">
        <p14:creationId xmlns:p14="http://schemas.microsoft.com/office/powerpoint/2010/main" val="986559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708DB-B41D-E03A-5698-C07CDE8354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EEAAF-B8FC-B79D-449B-71A712AE91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0E0E32-B9E5-3157-13A8-553C22952370}"/>
              </a:ext>
            </a:extLst>
          </p:cNvPr>
          <p:cNvSpPr>
            <a:spLocks noGrp="1"/>
          </p:cNvSpPr>
          <p:nvPr>
            <p:ph type="body" idx="1"/>
          </p:nvPr>
        </p:nvSpPr>
        <p:spPr/>
        <p:txBody>
          <a:bodyPr/>
          <a:lstStyle/>
          <a:p>
            <a:r>
              <a:rPr lang="en-GB" dirty="0"/>
              <a:t> the next </a:t>
            </a:r>
            <a:r>
              <a:rPr lang="en-GB" dirty="0" err="1"/>
              <a:t>qdhoc</a:t>
            </a:r>
            <a:r>
              <a:rPr lang="en-GB" dirty="0"/>
              <a:t> request was to analyse weekend engagement in march and April. I filtered all posts made on Saturdays and Sundays during March and April. After joining content table with </a:t>
            </a:r>
            <a:r>
              <a:rPr lang="en-GB" dirty="0" err="1"/>
              <a:t>dim_dates</a:t>
            </a:r>
            <a:r>
              <a:rPr lang="en-GB" dirty="0"/>
              <a:t> These were exported into a CSV for further review. This helps us plan future content around high-traffic weekends.</a:t>
            </a:r>
            <a:endParaRPr lang="en-IN" dirty="0"/>
          </a:p>
        </p:txBody>
      </p:sp>
      <p:sp>
        <p:nvSpPr>
          <p:cNvPr id="4" name="Slide Number Placeholder 3">
            <a:extLst>
              <a:ext uri="{FF2B5EF4-FFF2-40B4-BE49-F238E27FC236}">
                <a16:creationId xmlns:a16="http://schemas.microsoft.com/office/drawing/2014/main" id="{E152C879-E91D-86AC-6B37-5B641E946504}"/>
              </a:ext>
            </a:extLst>
          </p:cNvPr>
          <p:cNvSpPr>
            <a:spLocks noGrp="1"/>
          </p:cNvSpPr>
          <p:nvPr>
            <p:ph type="sldNum" sz="quarter" idx="5"/>
          </p:nvPr>
        </p:nvSpPr>
        <p:spPr/>
        <p:txBody>
          <a:bodyPr/>
          <a:lstStyle/>
          <a:p>
            <a:fld id="{179312E0-9ADF-452A-ACE7-55133B2E1632}" type="slidenum">
              <a:rPr lang="en-IN" smtClean="0"/>
              <a:t>4</a:t>
            </a:fld>
            <a:endParaRPr lang="en-IN"/>
          </a:p>
        </p:txBody>
      </p:sp>
    </p:spTree>
    <p:extLst>
      <p:ext uri="{BB962C8B-B14F-4D97-AF65-F5344CB8AC3E}">
        <p14:creationId xmlns:p14="http://schemas.microsoft.com/office/powerpoint/2010/main" val="1093959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40A8A-342E-3FDE-EE86-38D8FAD8B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09F1F-E2C0-AE90-012D-AFB2046ECF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6D344-F26C-9D05-68CE-6D36A609812C}"/>
              </a:ext>
            </a:extLst>
          </p:cNvPr>
          <p:cNvSpPr>
            <a:spLocks noGrp="1"/>
          </p:cNvSpPr>
          <p:nvPr>
            <p:ph type="body" idx="1"/>
          </p:nvPr>
        </p:nvSpPr>
        <p:spPr/>
        <p:txBody>
          <a:bodyPr/>
          <a:lstStyle/>
          <a:p>
            <a:r>
              <a:rPr lang="en-GB" dirty="0"/>
              <a:t>  This report summarizes monthly account metrics, including profile visits and new </a:t>
            </a:r>
            <a:r>
              <a:rPr lang="en-GB" dirty="0" err="1"/>
              <a:t>followers.may</a:t>
            </a:r>
            <a:r>
              <a:rPr lang="en-GB" dirty="0"/>
              <a:t> and June saw spikes in both, possibly due to promotions or campaigns. These trends help us correlate outreach with follower growth.</a:t>
            </a:r>
            <a:endParaRPr lang="en-IN" dirty="0"/>
          </a:p>
        </p:txBody>
      </p:sp>
      <p:sp>
        <p:nvSpPr>
          <p:cNvPr id="4" name="Slide Number Placeholder 3">
            <a:extLst>
              <a:ext uri="{FF2B5EF4-FFF2-40B4-BE49-F238E27FC236}">
                <a16:creationId xmlns:a16="http://schemas.microsoft.com/office/drawing/2014/main" id="{729B4834-8CC7-3677-203D-835580E4E77D}"/>
              </a:ext>
            </a:extLst>
          </p:cNvPr>
          <p:cNvSpPr>
            <a:spLocks noGrp="1"/>
          </p:cNvSpPr>
          <p:nvPr>
            <p:ph type="sldNum" sz="quarter" idx="5"/>
          </p:nvPr>
        </p:nvSpPr>
        <p:spPr/>
        <p:txBody>
          <a:bodyPr/>
          <a:lstStyle/>
          <a:p>
            <a:fld id="{179312E0-9ADF-452A-ACE7-55133B2E1632}" type="slidenum">
              <a:rPr lang="en-IN" smtClean="0"/>
              <a:t>5</a:t>
            </a:fld>
            <a:endParaRPr lang="en-IN"/>
          </a:p>
        </p:txBody>
      </p:sp>
    </p:spTree>
    <p:extLst>
      <p:ext uri="{BB962C8B-B14F-4D97-AF65-F5344CB8AC3E}">
        <p14:creationId xmlns:p14="http://schemas.microsoft.com/office/powerpoint/2010/main" val="1781472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D0FB7-0E08-51BD-22F8-BAF2F3632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DF3F3-F989-E0CE-D272-23A312E188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ACA41A-8A79-CEA4-569E-0551F037FC6F}"/>
              </a:ext>
            </a:extLst>
          </p:cNvPr>
          <p:cNvSpPr>
            <a:spLocks noGrp="1"/>
          </p:cNvSpPr>
          <p:nvPr>
            <p:ph type="body" idx="1"/>
          </p:nvPr>
        </p:nvSpPr>
        <p:spPr/>
        <p:txBody>
          <a:bodyPr/>
          <a:lstStyle/>
          <a:p>
            <a:r>
              <a:rPr lang="en-GB" dirty="0"/>
              <a:t> For July, I calculated total likes per post category. Other gadget, tech tips ' content performed best in terms of engagement. In terms of specific gadget mobile performed the </a:t>
            </a:r>
            <a:r>
              <a:rPr lang="en-GB" dirty="0" err="1"/>
              <a:t>best.we</a:t>
            </a:r>
            <a:r>
              <a:rPr lang="en-GB" dirty="0"/>
              <a:t> didn’t receive advance </a:t>
            </a:r>
            <a:r>
              <a:rPr lang="en-GB" dirty="0" err="1"/>
              <a:t>ddata</a:t>
            </a:r>
            <a:r>
              <a:rPr lang="en-GB" dirty="0"/>
              <a:t> regarding what a  these other gadget are .This highlights categories that resonate with the audience. We can focus on introducing unique and catchy  tech tips for more engagement . We can work on collaborations combine </a:t>
            </a:r>
            <a:r>
              <a:rPr lang="en-GB" dirty="0" err="1"/>
              <a:t>dwith</a:t>
            </a:r>
            <a:r>
              <a:rPr lang="en-GB" dirty="0"/>
              <a:t> tech tips kind of content as well.</a:t>
            </a:r>
            <a:endParaRPr lang="en-IN" dirty="0"/>
          </a:p>
        </p:txBody>
      </p:sp>
      <p:sp>
        <p:nvSpPr>
          <p:cNvPr id="4" name="Slide Number Placeholder 3">
            <a:extLst>
              <a:ext uri="{FF2B5EF4-FFF2-40B4-BE49-F238E27FC236}">
                <a16:creationId xmlns:a16="http://schemas.microsoft.com/office/drawing/2014/main" id="{75D38FE9-C69C-1F3C-D9F7-553AD9E0C4B6}"/>
              </a:ext>
            </a:extLst>
          </p:cNvPr>
          <p:cNvSpPr>
            <a:spLocks noGrp="1"/>
          </p:cNvSpPr>
          <p:nvPr>
            <p:ph type="sldNum" sz="quarter" idx="5"/>
          </p:nvPr>
        </p:nvSpPr>
        <p:spPr/>
        <p:txBody>
          <a:bodyPr/>
          <a:lstStyle/>
          <a:p>
            <a:fld id="{179312E0-9ADF-452A-ACE7-55133B2E1632}" type="slidenum">
              <a:rPr lang="en-IN" smtClean="0"/>
              <a:t>6</a:t>
            </a:fld>
            <a:endParaRPr lang="en-IN"/>
          </a:p>
        </p:txBody>
      </p:sp>
    </p:spTree>
    <p:extLst>
      <p:ext uri="{BB962C8B-B14F-4D97-AF65-F5344CB8AC3E}">
        <p14:creationId xmlns:p14="http://schemas.microsoft.com/office/powerpoint/2010/main" val="948341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46BC0-436C-1A9A-B6E9-141EADDCB8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A9975B-70F8-BF85-05DF-0F2BEC60E0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A379AA-9F10-DFE3-961E-0D42CD58E68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This table shows how many unique post categories were used each month. April had the highest diversity, suggesting more experimentation or campaign activity. Monitoring this helps ensure we cover all product lines consistently. </a:t>
            </a:r>
            <a:r>
              <a:rPr lang="en-GB" dirty="0" err="1"/>
              <a:t>i</a:t>
            </a:r>
            <a:r>
              <a:rPr lang="en-GB" dirty="0"/>
              <a:t> use group </a:t>
            </a:r>
            <a:r>
              <a:rPr lang="en-GB" dirty="0" err="1"/>
              <a:t>concat</a:t>
            </a:r>
            <a:r>
              <a:rPr lang="en-GB" dirty="0"/>
              <a:t> function to combine categories in one cell separated by comma</a:t>
            </a:r>
          </a:p>
          <a:p>
            <a:endParaRPr lang="en-IN" dirty="0"/>
          </a:p>
        </p:txBody>
      </p:sp>
      <p:sp>
        <p:nvSpPr>
          <p:cNvPr id="4" name="Slide Number Placeholder 3">
            <a:extLst>
              <a:ext uri="{FF2B5EF4-FFF2-40B4-BE49-F238E27FC236}">
                <a16:creationId xmlns:a16="http://schemas.microsoft.com/office/drawing/2014/main" id="{9085D766-F91F-0794-A0A0-D1ABD0A1C931}"/>
              </a:ext>
            </a:extLst>
          </p:cNvPr>
          <p:cNvSpPr>
            <a:spLocks noGrp="1"/>
          </p:cNvSpPr>
          <p:nvPr>
            <p:ph type="sldNum" sz="quarter" idx="5"/>
          </p:nvPr>
        </p:nvSpPr>
        <p:spPr/>
        <p:txBody>
          <a:bodyPr/>
          <a:lstStyle/>
          <a:p>
            <a:fld id="{179312E0-9ADF-452A-ACE7-55133B2E1632}" type="slidenum">
              <a:rPr lang="en-IN" smtClean="0"/>
              <a:t>7</a:t>
            </a:fld>
            <a:endParaRPr lang="en-IN"/>
          </a:p>
        </p:txBody>
      </p:sp>
    </p:spTree>
    <p:extLst>
      <p:ext uri="{BB962C8B-B14F-4D97-AF65-F5344CB8AC3E}">
        <p14:creationId xmlns:p14="http://schemas.microsoft.com/office/powerpoint/2010/main" val="3557808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54B44-B7DF-7D09-7867-5032A11ED3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6B0BBE-E340-47F3-0116-7796ACC2C1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01826-1D8C-9334-699C-2BE2CF0AAB8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I calculated the percentage of total reach by each post type. Reels contribute the majority of our reach, while image and video are less effective. This helps prioritize content types that maximize visibility.</a:t>
            </a:r>
          </a:p>
          <a:p>
            <a:endParaRPr lang="en-IN" dirty="0"/>
          </a:p>
        </p:txBody>
      </p:sp>
      <p:sp>
        <p:nvSpPr>
          <p:cNvPr id="4" name="Slide Number Placeholder 3">
            <a:extLst>
              <a:ext uri="{FF2B5EF4-FFF2-40B4-BE49-F238E27FC236}">
                <a16:creationId xmlns:a16="http://schemas.microsoft.com/office/drawing/2014/main" id="{469D59E2-3AA6-EA1F-2FE3-6D47096FE237}"/>
              </a:ext>
            </a:extLst>
          </p:cNvPr>
          <p:cNvSpPr>
            <a:spLocks noGrp="1"/>
          </p:cNvSpPr>
          <p:nvPr>
            <p:ph type="sldNum" sz="quarter" idx="5"/>
          </p:nvPr>
        </p:nvSpPr>
        <p:spPr/>
        <p:txBody>
          <a:bodyPr/>
          <a:lstStyle/>
          <a:p>
            <a:fld id="{179312E0-9ADF-452A-ACE7-55133B2E1632}" type="slidenum">
              <a:rPr lang="en-IN" smtClean="0"/>
              <a:t>8</a:t>
            </a:fld>
            <a:endParaRPr lang="en-IN"/>
          </a:p>
        </p:txBody>
      </p:sp>
    </p:spTree>
    <p:extLst>
      <p:ext uri="{BB962C8B-B14F-4D97-AF65-F5344CB8AC3E}">
        <p14:creationId xmlns:p14="http://schemas.microsoft.com/office/powerpoint/2010/main" val="414373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0FDF8-22F8-1D5D-AC8B-AAB01EF7C0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7C6EA9-EC85-AF93-E98D-E83F46B806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368D4E-D33D-A0E0-6F87-6F7A5D2C4378}"/>
              </a:ext>
            </a:extLst>
          </p:cNvPr>
          <p:cNvSpPr>
            <a:spLocks noGrp="1"/>
          </p:cNvSpPr>
          <p:nvPr>
            <p:ph type="body" idx="1"/>
          </p:nvPr>
        </p:nvSpPr>
        <p:spPr/>
        <p:txBody>
          <a:bodyPr/>
          <a:lstStyle/>
          <a:p>
            <a:r>
              <a:rPr lang="en-GB" dirty="0"/>
              <a:t>First I added a quarter column in </a:t>
            </a:r>
            <a:r>
              <a:rPr lang="en-GB" dirty="0" err="1"/>
              <a:t>dim_dates</a:t>
            </a:r>
            <a:r>
              <a:rPr lang="en-GB" dirty="0"/>
              <a:t> table using alter table command  .This chart shows comments and saves by post category across quarters. For instance, ‘mobile and tech tips' content in Q2 had highest saves, suggesting strong interest. Understanding seasonality helps in campaign timing.</a:t>
            </a:r>
            <a:endParaRPr lang="en-IN" dirty="0"/>
          </a:p>
        </p:txBody>
      </p:sp>
      <p:sp>
        <p:nvSpPr>
          <p:cNvPr id="4" name="Slide Number Placeholder 3">
            <a:extLst>
              <a:ext uri="{FF2B5EF4-FFF2-40B4-BE49-F238E27FC236}">
                <a16:creationId xmlns:a16="http://schemas.microsoft.com/office/drawing/2014/main" id="{25B8262E-A7CB-3C57-2DA3-EF9B3CA4543F}"/>
              </a:ext>
            </a:extLst>
          </p:cNvPr>
          <p:cNvSpPr>
            <a:spLocks noGrp="1"/>
          </p:cNvSpPr>
          <p:nvPr>
            <p:ph type="sldNum" sz="quarter" idx="5"/>
          </p:nvPr>
        </p:nvSpPr>
        <p:spPr/>
        <p:txBody>
          <a:bodyPr/>
          <a:lstStyle/>
          <a:p>
            <a:fld id="{179312E0-9ADF-452A-ACE7-55133B2E1632}" type="slidenum">
              <a:rPr lang="en-IN" smtClean="0"/>
              <a:t>9</a:t>
            </a:fld>
            <a:endParaRPr lang="en-IN"/>
          </a:p>
        </p:txBody>
      </p:sp>
    </p:spTree>
    <p:extLst>
      <p:ext uri="{BB962C8B-B14F-4D97-AF65-F5344CB8AC3E}">
        <p14:creationId xmlns:p14="http://schemas.microsoft.com/office/powerpoint/2010/main" val="672431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0BA087-7095-4791-B93F-58A620C3C874}" type="datetimeFigureOut">
              <a:rPr lang="en-IN" smtClean="0"/>
              <a:t>10-07-2025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F0C2FC-69A1-4208-BFA7-8568971072F6}" type="slidenum">
              <a:rPr lang="en-IN" smtClean="0"/>
              <a:t>‹#›</a:t>
            </a:fld>
            <a:endParaRPr lang="en-IN"/>
          </a:p>
        </p:txBody>
      </p:sp>
    </p:spTree>
    <p:extLst>
      <p:ext uri="{BB962C8B-B14F-4D97-AF65-F5344CB8AC3E}">
        <p14:creationId xmlns:p14="http://schemas.microsoft.com/office/powerpoint/2010/main" val="6172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0BA087-7095-4791-B93F-58A620C3C874}" type="datetimeFigureOut">
              <a:rPr lang="en-IN" smtClean="0"/>
              <a:t>10-07-2025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F0C2FC-69A1-4208-BFA7-8568971072F6}" type="slidenum">
              <a:rPr lang="en-IN" smtClean="0"/>
              <a:t>‹#›</a:t>
            </a:fld>
            <a:endParaRPr lang="en-IN"/>
          </a:p>
        </p:txBody>
      </p:sp>
    </p:spTree>
    <p:extLst>
      <p:ext uri="{BB962C8B-B14F-4D97-AF65-F5344CB8AC3E}">
        <p14:creationId xmlns:p14="http://schemas.microsoft.com/office/powerpoint/2010/main" val="2790476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0BA087-7095-4791-B93F-58A620C3C874}" type="datetimeFigureOut">
              <a:rPr lang="en-IN" smtClean="0"/>
              <a:t>10-07-2025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F0C2FC-69A1-4208-BFA7-8568971072F6}" type="slidenum">
              <a:rPr lang="en-IN" smtClean="0"/>
              <a:t>‹#›</a:t>
            </a:fld>
            <a:endParaRPr lang="en-IN"/>
          </a:p>
        </p:txBody>
      </p:sp>
    </p:spTree>
    <p:extLst>
      <p:ext uri="{BB962C8B-B14F-4D97-AF65-F5344CB8AC3E}">
        <p14:creationId xmlns:p14="http://schemas.microsoft.com/office/powerpoint/2010/main" val="1661513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0BA087-7095-4791-B93F-58A620C3C874}" type="datetimeFigureOut">
              <a:rPr lang="en-IN" smtClean="0"/>
              <a:t>10-07-2025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F0C2FC-69A1-4208-BFA7-8568971072F6}"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31928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0BA087-7095-4791-B93F-58A620C3C874}" type="datetimeFigureOut">
              <a:rPr lang="en-IN" smtClean="0"/>
              <a:t>10-07-2025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F0C2FC-69A1-4208-BFA7-8568971072F6}" type="slidenum">
              <a:rPr lang="en-IN" smtClean="0"/>
              <a:t>‹#›</a:t>
            </a:fld>
            <a:endParaRPr lang="en-IN"/>
          </a:p>
        </p:txBody>
      </p:sp>
    </p:spTree>
    <p:extLst>
      <p:ext uri="{BB962C8B-B14F-4D97-AF65-F5344CB8AC3E}">
        <p14:creationId xmlns:p14="http://schemas.microsoft.com/office/powerpoint/2010/main" val="1496052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B0BA087-7095-4791-B93F-58A620C3C874}" type="datetimeFigureOut">
              <a:rPr lang="en-IN" smtClean="0"/>
              <a:t>10-07-2025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F0C2FC-69A1-4208-BFA7-8568971072F6}" type="slidenum">
              <a:rPr lang="en-IN" smtClean="0"/>
              <a:t>‹#›</a:t>
            </a:fld>
            <a:endParaRPr lang="en-IN"/>
          </a:p>
        </p:txBody>
      </p:sp>
    </p:spTree>
    <p:extLst>
      <p:ext uri="{BB962C8B-B14F-4D97-AF65-F5344CB8AC3E}">
        <p14:creationId xmlns:p14="http://schemas.microsoft.com/office/powerpoint/2010/main" val="1537270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B0BA087-7095-4791-B93F-58A620C3C874}" type="datetimeFigureOut">
              <a:rPr lang="en-IN" smtClean="0"/>
              <a:t>10-07-2025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F0C2FC-69A1-4208-BFA7-8568971072F6}" type="slidenum">
              <a:rPr lang="en-IN" smtClean="0"/>
              <a:t>‹#›</a:t>
            </a:fld>
            <a:endParaRPr lang="en-IN"/>
          </a:p>
        </p:txBody>
      </p:sp>
    </p:spTree>
    <p:extLst>
      <p:ext uri="{BB962C8B-B14F-4D97-AF65-F5344CB8AC3E}">
        <p14:creationId xmlns:p14="http://schemas.microsoft.com/office/powerpoint/2010/main" val="2643383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0BA087-7095-4791-B93F-58A620C3C874}" type="datetimeFigureOut">
              <a:rPr lang="en-IN" smtClean="0"/>
              <a:t>10-07-2025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F0C2FC-69A1-4208-BFA7-8568971072F6}" type="slidenum">
              <a:rPr lang="en-IN" smtClean="0"/>
              <a:t>‹#›</a:t>
            </a:fld>
            <a:endParaRPr lang="en-IN"/>
          </a:p>
        </p:txBody>
      </p:sp>
    </p:spTree>
    <p:extLst>
      <p:ext uri="{BB962C8B-B14F-4D97-AF65-F5344CB8AC3E}">
        <p14:creationId xmlns:p14="http://schemas.microsoft.com/office/powerpoint/2010/main" val="65387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0BA087-7095-4791-B93F-58A620C3C874}" type="datetimeFigureOut">
              <a:rPr lang="en-IN" smtClean="0"/>
              <a:t>10-07-2025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F0C2FC-69A1-4208-BFA7-8568971072F6}" type="slidenum">
              <a:rPr lang="en-IN" smtClean="0"/>
              <a:t>‹#›</a:t>
            </a:fld>
            <a:endParaRPr lang="en-IN"/>
          </a:p>
        </p:txBody>
      </p:sp>
    </p:spTree>
    <p:extLst>
      <p:ext uri="{BB962C8B-B14F-4D97-AF65-F5344CB8AC3E}">
        <p14:creationId xmlns:p14="http://schemas.microsoft.com/office/powerpoint/2010/main" val="2599722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B0BA087-7095-4791-B93F-58A620C3C874}" type="datetimeFigureOut">
              <a:rPr lang="en-IN" smtClean="0"/>
              <a:t>10-07-2025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F0C2FC-69A1-4208-BFA7-8568971072F6}" type="slidenum">
              <a:rPr lang="en-IN" smtClean="0"/>
              <a:t>‹#›</a:t>
            </a:fld>
            <a:endParaRPr lang="en-IN"/>
          </a:p>
        </p:txBody>
      </p:sp>
    </p:spTree>
    <p:extLst>
      <p:ext uri="{BB962C8B-B14F-4D97-AF65-F5344CB8AC3E}">
        <p14:creationId xmlns:p14="http://schemas.microsoft.com/office/powerpoint/2010/main" val="4113772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0BA087-7095-4791-B93F-58A620C3C874}" type="datetimeFigureOut">
              <a:rPr lang="en-IN" smtClean="0"/>
              <a:t>10-07-2025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F0C2FC-69A1-4208-BFA7-8568971072F6}" type="slidenum">
              <a:rPr lang="en-IN" smtClean="0"/>
              <a:t>‹#›</a:t>
            </a:fld>
            <a:endParaRPr lang="en-IN"/>
          </a:p>
        </p:txBody>
      </p:sp>
    </p:spTree>
    <p:extLst>
      <p:ext uri="{BB962C8B-B14F-4D97-AF65-F5344CB8AC3E}">
        <p14:creationId xmlns:p14="http://schemas.microsoft.com/office/powerpoint/2010/main" val="160026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0BA087-7095-4791-B93F-58A620C3C874}" type="datetimeFigureOut">
              <a:rPr lang="en-IN" smtClean="0"/>
              <a:t>10-07-2025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F0C2FC-69A1-4208-BFA7-8568971072F6}" type="slidenum">
              <a:rPr lang="en-IN" smtClean="0"/>
              <a:t>‹#›</a:t>
            </a:fld>
            <a:endParaRPr lang="en-IN"/>
          </a:p>
        </p:txBody>
      </p:sp>
    </p:spTree>
    <p:extLst>
      <p:ext uri="{BB962C8B-B14F-4D97-AF65-F5344CB8AC3E}">
        <p14:creationId xmlns:p14="http://schemas.microsoft.com/office/powerpoint/2010/main" val="1021270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0BA087-7095-4791-B93F-58A620C3C874}" type="datetimeFigureOut">
              <a:rPr lang="en-IN" smtClean="0"/>
              <a:t>10-07-2025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7F0C2FC-69A1-4208-BFA7-8568971072F6}" type="slidenum">
              <a:rPr lang="en-IN" smtClean="0"/>
              <a:t>‹#›</a:t>
            </a:fld>
            <a:endParaRPr lang="en-IN"/>
          </a:p>
        </p:txBody>
      </p:sp>
    </p:spTree>
    <p:extLst>
      <p:ext uri="{BB962C8B-B14F-4D97-AF65-F5344CB8AC3E}">
        <p14:creationId xmlns:p14="http://schemas.microsoft.com/office/powerpoint/2010/main" val="4039619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B0BA087-7095-4791-B93F-58A620C3C874}" type="datetimeFigureOut">
              <a:rPr lang="en-IN" smtClean="0"/>
              <a:t>10-07-2025</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87F0C2FC-69A1-4208-BFA7-8568971072F6}" type="slidenum">
              <a:rPr lang="en-IN" smtClean="0"/>
              <a:t>‹#›</a:t>
            </a:fld>
            <a:endParaRPr lang="en-IN"/>
          </a:p>
        </p:txBody>
      </p:sp>
    </p:spTree>
    <p:extLst>
      <p:ext uri="{BB962C8B-B14F-4D97-AF65-F5344CB8AC3E}">
        <p14:creationId xmlns:p14="http://schemas.microsoft.com/office/powerpoint/2010/main" val="970407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B0BA087-7095-4791-B93F-58A620C3C874}" type="datetimeFigureOut">
              <a:rPr lang="en-IN" smtClean="0"/>
              <a:t>10-07-2025</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87F0C2FC-69A1-4208-BFA7-8568971072F6}" type="slidenum">
              <a:rPr lang="en-IN" smtClean="0"/>
              <a:t>‹#›</a:t>
            </a:fld>
            <a:endParaRPr lang="en-IN"/>
          </a:p>
        </p:txBody>
      </p:sp>
    </p:spTree>
    <p:extLst>
      <p:ext uri="{BB962C8B-B14F-4D97-AF65-F5344CB8AC3E}">
        <p14:creationId xmlns:p14="http://schemas.microsoft.com/office/powerpoint/2010/main" val="4140221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B0BA087-7095-4791-B93F-58A620C3C874}" type="datetimeFigureOut">
              <a:rPr lang="en-IN" smtClean="0"/>
              <a:t>10-07-2025</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87F0C2FC-69A1-4208-BFA7-8568971072F6}" type="slidenum">
              <a:rPr lang="en-IN" smtClean="0"/>
              <a:t>‹#›</a:t>
            </a:fld>
            <a:endParaRPr lang="en-IN"/>
          </a:p>
        </p:txBody>
      </p:sp>
    </p:spTree>
    <p:extLst>
      <p:ext uri="{BB962C8B-B14F-4D97-AF65-F5344CB8AC3E}">
        <p14:creationId xmlns:p14="http://schemas.microsoft.com/office/powerpoint/2010/main" val="1796092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0BA087-7095-4791-B93F-58A620C3C874}" type="datetimeFigureOut">
              <a:rPr lang="en-IN" smtClean="0"/>
              <a:t>10-07-2025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F0C2FC-69A1-4208-BFA7-8568971072F6}" type="slidenum">
              <a:rPr lang="en-IN" smtClean="0"/>
              <a:t>‹#›</a:t>
            </a:fld>
            <a:endParaRPr lang="en-IN"/>
          </a:p>
        </p:txBody>
      </p:sp>
    </p:spTree>
    <p:extLst>
      <p:ext uri="{BB962C8B-B14F-4D97-AF65-F5344CB8AC3E}">
        <p14:creationId xmlns:p14="http://schemas.microsoft.com/office/powerpoint/2010/main" val="1809676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B0BA087-7095-4791-B93F-58A620C3C874}" type="datetimeFigureOut">
              <a:rPr lang="en-IN" smtClean="0"/>
              <a:t>10-07-2025</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7F0C2FC-69A1-4208-BFA7-8568971072F6}" type="slidenum">
              <a:rPr lang="en-IN" smtClean="0"/>
              <a:t>‹#›</a:t>
            </a:fld>
            <a:endParaRPr lang="en-IN"/>
          </a:p>
        </p:txBody>
      </p:sp>
    </p:spTree>
    <p:extLst>
      <p:ext uri="{BB962C8B-B14F-4D97-AF65-F5344CB8AC3E}">
        <p14:creationId xmlns:p14="http://schemas.microsoft.com/office/powerpoint/2010/main" val="352043550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6.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3.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5629D-9CA8-46C3-A96F-3991B0ED99A9}"/>
              </a:ext>
            </a:extLst>
          </p:cNvPr>
          <p:cNvSpPr>
            <a:spLocks noGrp="1"/>
          </p:cNvSpPr>
          <p:nvPr>
            <p:ph type="ctrTitle"/>
          </p:nvPr>
        </p:nvSpPr>
        <p:spPr>
          <a:xfrm>
            <a:off x="830490" y="403123"/>
            <a:ext cx="8825658" cy="1993490"/>
          </a:xfrm>
        </p:spPr>
        <p:txBody>
          <a:bodyPr/>
          <a:lstStyle/>
          <a:p>
            <a:r>
              <a:rPr lang="en-IN" sz="5400" dirty="0"/>
              <a:t>Instagram Data Insights &amp; Engagement Analysis</a:t>
            </a:r>
          </a:p>
        </p:txBody>
      </p:sp>
      <p:sp>
        <p:nvSpPr>
          <p:cNvPr id="4" name="Rectangle 1">
            <a:extLst>
              <a:ext uri="{FF2B5EF4-FFF2-40B4-BE49-F238E27FC236}">
                <a16:creationId xmlns:a16="http://schemas.microsoft.com/office/drawing/2014/main" id="{F8FE9D04-391B-313A-5B5D-5075D072DA14}"/>
              </a:ext>
            </a:extLst>
          </p:cNvPr>
          <p:cNvSpPr>
            <a:spLocks noGrp="1" noChangeArrowheads="1"/>
          </p:cNvSpPr>
          <p:nvPr>
            <p:ph type="subTitle" idx="1"/>
          </p:nvPr>
        </p:nvSpPr>
        <p:spPr bwMode="auto">
          <a:xfrm>
            <a:off x="1154955" y="4669481"/>
            <a:ext cx="3347263"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lumMod val="65000"/>
                  </a:schemeClr>
                </a:solidFill>
                <a:effectLst/>
                <a:latin typeface="Arial" panose="020B0604020202020204" pitchFamily="34" charset="0"/>
              </a:rPr>
              <a:t>Presented by</a:t>
            </a:r>
            <a:r>
              <a:rPr kumimoji="0" lang="en-US" altLang="en-US" sz="1600" b="0" i="0" u="none" strike="noStrike" cap="none" normalizeH="0" baseline="0" dirty="0">
                <a:ln>
                  <a:noFill/>
                </a:ln>
                <a:solidFill>
                  <a:schemeClr val="tx1">
                    <a:lumMod val="65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lumMod val="65000"/>
                  </a:schemeClr>
                </a:solidFill>
                <a:effectLst/>
                <a:latin typeface="Arial" panose="020B0604020202020204" pitchFamily="34" charset="0"/>
              </a:rPr>
              <a:t>Nandana S</a:t>
            </a:r>
            <a:br>
              <a:rPr kumimoji="0" lang="en-US" altLang="en-US" sz="1600" b="0" i="0" u="none" strike="noStrike" cap="none" normalizeH="0" baseline="0" dirty="0">
                <a:ln>
                  <a:noFill/>
                </a:ln>
                <a:solidFill>
                  <a:schemeClr val="tx1">
                    <a:lumMod val="65000"/>
                  </a:schemeClr>
                </a:solidFill>
                <a:effectLst/>
                <a:latin typeface="Arial" panose="020B0604020202020204" pitchFamily="34" charset="0"/>
              </a:rPr>
            </a:br>
            <a:r>
              <a:rPr kumimoji="0" lang="en-US" altLang="en-US" sz="1600" b="0" i="0" u="none" strike="noStrike" cap="none" normalizeH="0" baseline="0" dirty="0">
                <a:ln>
                  <a:noFill/>
                </a:ln>
                <a:solidFill>
                  <a:schemeClr val="tx1">
                    <a:lumMod val="65000"/>
                  </a:schemeClr>
                </a:solidFill>
                <a:effectLst/>
                <a:latin typeface="Arial" panose="020B0604020202020204" pitchFamily="34" charset="0"/>
              </a:rPr>
              <a:t>Data Analyst / BI Developer</a:t>
            </a:r>
            <a:br>
              <a:rPr kumimoji="0" lang="en-US" altLang="en-US" sz="1600" b="0" i="0" u="none" strike="noStrike" cap="none" normalizeH="0" baseline="0" dirty="0">
                <a:ln>
                  <a:noFill/>
                </a:ln>
                <a:solidFill>
                  <a:schemeClr val="tx1">
                    <a:lumMod val="65000"/>
                  </a:schemeClr>
                </a:solidFill>
                <a:effectLst/>
                <a:latin typeface="Arial" panose="020B0604020202020204" pitchFamily="34" charset="0"/>
              </a:rPr>
            </a:br>
            <a:r>
              <a:rPr kumimoji="0" lang="en-US" altLang="en-US" sz="1600" b="0" i="0" u="none" strike="noStrike" cap="none" normalizeH="0" baseline="0" dirty="0">
                <a:ln>
                  <a:noFill/>
                </a:ln>
                <a:solidFill>
                  <a:schemeClr val="tx1">
                    <a:lumMod val="65000"/>
                  </a:schemeClr>
                </a:solidFill>
                <a:effectLst/>
                <a:latin typeface="Arial" panose="020B0604020202020204" pitchFamily="34" charset="0"/>
              </a:rPr>
              <a:t>SQL Workbench | Excel | Power BI</a:t>
            </a:r>
          </a:p>
        </p:txBody>
      </p:sp>
      <p:pic>
        <p:nvPicPr>
          <p:cNvPr id="14" name="Audio 13">
            <a:hlinkClick r:id="" action="ppaction://media"/>
            <a:extLst>
              <a:ext uri="{FF2B5EF4-FFF2-40B4-BE49-F238E27FC236}">
                <a16:creationId xmlns:a16="http://schemas.microsoft.com/office/drawing/2014/main" id="{C64DEF6C-3F4A-77F9-EED2-268E6319AE4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92273152"/>
      </p:ext>
    </p:extLst>
  </p:cSld>
  <p:clrMapOvr>
    <a:masterClrMapping/>
  </p:clrMapOvr>
  <mc:AlternateContent xmlns:mc="http://schemas.openxmlformats.org/markup-compatibility/2006">
    <mc:Choice xmlns:p14="http://schemas.microsoft.com/office/powerpoint/2010/main" Requires="p14">
      <p:transition spd="slow" p14:dur="2000" advTm="21021"/>
    </mc:Choice>
    <mc:Fallback>
      <p:transition spd="slow" advTm="21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BBA9B-A66C-875E-4A79-0B9A44BD86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93BC2F-B6B5-3E23-C2A3-3A41F40C172A}"/>
              </a:ext>
            </a:extLst>
          </p:cNvPr>
          <p:cNvSpPr>
            <a:spLocks noGrp="1"/>
          </p:cNvSpPr>
          <p:nvPr>
            <p:ph type="title"/>
          </p:nvPr>
        </p:nvSpPr>
        <p:spPr>
          <a:xfrm>
            <a:off x="645130" y="328743"/>
            <a:ext cx="9404723" cy="1400530"/>
          </a:xfrm>
        </p:spPr>
        <p:txBody>
          <a:bodyPr/>
          <a:lstStyle/>
          <a:p>
            <a:r>
              <a:rPr lang="en-GB" sz="2400" dirty="0"/>
              <a:t>   </a:t>
            </a:r>
            <a:r>
              <a:rPr lang="en-IN" sz="2400" dirty="0"/>
              <a:t> </a:t>
            </a:r>
            <a:r>
              <a:rPr lang="en-GB" sz="2400" dirty="0"/>
              <a:t>Top Dates for New Followers</a:t>
            </a:r>
            <a:endParaRPr lang="en-IN" sz="2400" dirty="0"/>
          </a:p>
        </p:txBody>
      </p:sp>
      <p:pic>
        <p:nvPicPr>
          <p:cNvPr id="4" name="Picture 3">
            <a:extLst>
              <a:ext uri="{FF2B5EF4-FFF2-40B4-BE49-F238E27FC236}">
                <a16:creationId xmlns:a16="http://schemas.microsoft.com/office/drawing/2014/main" id="{10147179-4AFD-65FC-335F-2564B2BE27A8}"/>
              </a:ext>
            </a:extLst>
          </p:cNvPr>
          <p:cNvPicPr>
            <a:picLocks noChangeAspect="1"/>
          </p:cNvPicPr>
          <p:nvPr/>
        </p:nvPicPr>
        <p:blipFill>
          <a:blip r:embed="rId5"/>
          <a:stretch>
            <a:fillRect/>
          </a:stretch>
        </p:blipFill>
        <p:spPr>
          <a:xfrm>
            <a:off x="944977" y="912898"/>
            <a:ext cx="4412346" cy="4819309"/>
          </a:xfrm>
          <a:prstGeom prst="rect">
            <a:avLst/>
          </a:prstGeom>
        </p:spPr>
      </p:pic>
      <p:pic>
        <p:nvPicPr>
          <p:cNvPr id="6" name="Picture 5">
            <a:extLst>
              <a:ext uri="{FF2B5EF4-FFF2-40B4-BE49-F238E27FC236}">
                <a16:creationId xmlns:a16="http://schemas.microsoft.com/office/drawing/2014/main" id="{ADA19222-9197-3471-59D7-9910F2E56EED}"/>
              </a:ext>
            </a:extLst>
          </p:cNvPr>
          <p:cNvPicPr>
            <a:picLocks noChangeAspect="1"/>
          </p:cNvPicPr>
          <p:nvPr/>
        </p:nvPicPr>
        <p:blipFill>
          <a:blip r:embed="rId6"/>
          <a:stretch>
            <a:fillRect/>
          </a:stretch>
        </p:blipFill>
        <p:spPr>
          <a:xfrm>
            <a:off x="5980735" y="750876"/>
            <a:ext cx="2917458" cy="5959728"/>
          </a:xfrm>
          <a:prstGeom prst="rect">
            <a:avLst/>
          </a:prstGeom>
        </p:spPr>
      </p:pic>
      <p:pic>
        <p:nvPicPr>
          <p:cNvPr id="7" name="Audio 6">
            <a:hlinkClick r:id="" action="ppaction://media"/>
            <a:extLst>
              <a:ext uri="{FF2B5EF4-FFF2-40B4-BE49-F238E27FC236}">
                <a16:creationId xmlns:a16="http://schemas.microsoft.com/office/drawing/2014/main" id="{FA3FB514-B636-F8E8-246F-B2D6DC02546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71481215"/>
      </p:ext>
    </p:extLst>
  </p:cSld>
  <p:clrMapOvr>
    <a:masterClrMapping/>
  </p:clrMapOvr>
  <mc:AlternateContent xmlns:mc="http://schemas.openxmlformats.org/markup-compatibility/2006">
    <mc:Choice xmlns:p14="http://schemas.microsoft.com/office/powerpoint/2010/main" Requires="p14">
      <p:transition spd="slow" p14:dur="2000" advTm="15037"/>
    </mc:Choice>
    <mc:Fallback>
      <p:transition spd="slow" advTm="15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60129-CEFB-619D-9277-5EC94CCB8E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78E098-17D4-A7B4-9DE5-312F92D19B70}"/>
              </a:ext>
            </a:extLst>
          </p:cNvPr>
          <p:cNvSpPr>
            <a:spLocks noGrp="1"/>
          </p:cNvSpPr>
          <p:nvPr>
            <p:ph type="title"/>
          </p:nvPr>
        </p:nvSpPr>
        <p:spPr>
          <a:xfrm>
            <a:off x="645130" y="328743"/>
            <a:ext cx="9404723" cy="1400530"/>
          </a:xfrm>
        </p:spPr>
        <p:txBody>
          <a:bodyPr/>
          <a:lstStyle/>
          <a:p>
            <a:r>
              <a:rPr lang="en-GB" sz="2400" dirty="0"/>
              <a:t>   </a:t>
            </a:r>
            <a:r>
              <a:rPr lang="en-IN" sz="2400" dirty="0"/>
              <a:t> </a:t>
            </a:r>
            <a:r>
              <a:rPr lang="en-GB" sz="2400" dirty="0"/>
              <a:t> Weekly Post Type Share Report (Stored Procedure)</a:t>
            </a:r>
            <a:endParaRPr lang="en-IN" sz="2400" dirty="0"/>
          </a:p>
        </p:txBody>
      </p:sp>
      <p:pic>
        <p:nvPicPr>
          <p:cNvPr id="5" name="Picture 4">
            <a:extLst>
              <a:ext uri="{FF2B5EF4-FFF2-40B4-BE49-F238E27FC236}">
                <a16:creationId xmlns:a16="http://schemas.microsoft.com/office/drawing/2014/main" id="{E56EBDFE-3ED0-61D4-2C8C-A70CE6836CE9}"/>
              </a:ext>
            </a:extLst>
          </p:cNvPr>
          <p:cNvPicPr>
            <a:picLocks noChangeAspect="1"/>
          </p:cNvPicPr>
          <p:nvPr/>
        </p:nvPicPr>
        <p:blipFill>
          <a:blip r:embed="rId5"/>
          <a:stretch>
            <a:fillRect/>
          </a:stretch>
        </p:blipFill>
        <p:spPr>
          <a:xfrm>
            <a:off x="548608" y="1029008"/>
            <a:ext cx="6611273" cy="2896004"/>
          </a:xfrm>
          <a:prstGeom prst="rect">
            <a:avLst/>
          </a:prstGeom>
        </p:spPr>
      </p:pic>
      <p:pic>
        <p:nvPicPr>
          <p:cNvPr id="8" name="Picture 7">
            <a:extLst>
              <a:ext uri="{FF2B5EF4-FFF2-40B4-BE49-F238E27FC236}">
                <a16:creationId xmlns:a16="http://schemas.microsoft.com/office/drawing/2014/main" id="{DACFA428-B185-FBC7-2366-45F7010B20F0}"/>
              </a:ext>
            </a:extLst>
          </p:cNvPr>
          <p:cNvPicPr>
            <a:picLocks noChangeAspect="1"/>
          </p:cNvPicPr>
          <p:nvPr/>
        </p:nvPicPr>
        <p:blipFill>
          <a:blip r:embed="rId6"/>
          <a:stretch>
            <a:fillRect/>
          </a:stretch>
        </p:blipFill>
        <p:spPr>
          <a:xfrm>
            <a:off x="7482484" y="1741140"/>
            <a:ext cx="2457793" cy="1086002"/>
          </a:xfrm>
          <a:prstGeom prst="rect">
            <a:avLst/>
          </a:prstGeom>
        </p:spPr>
      </p:pic>
      <p:pic>
        <p:nvPicPr>
          <p:cNvPr id="10" name="Audio 9">
            <a:hlinkClick r:id="" action="ppaction://media"/>
            <a:extLst>
              <a:ext uri="{FF2B5EF4-FFF2-40B4-BE49-F238E27FC236}">
                <a16:creationId xmlns:a16="http://schemas.microsoft.com/office/drawing/2014/main" id="{ACFDBE30-DC62-AFB2-893C-E3D0FF0DF98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01268130"/>
      </p:ext>
    </p:extLst>
  </p:cSld>
  <p:clrMapOvr>
    <a:masterClrMapping/>
  </p:clrMapOvr>
  <mc:AlternateContent xmlns:mc="http://schemas.openxmlformats.org/markup-compatibility/2006">
    <mc:Choice xmlns:p14="http://schemas.microsoft.com/office/powerpoint/2010/main" Requires="p14">
      <p:transition spd="slow" p14:dur="2000" advTm="15073"/>
    </mc:Choice>
    <mc:Fallback>
      <p:transition spd="slow" advTm="15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507D9-E83B-3C3A-5BFB-F9FABD6DF2E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E4D8BF2-B250-E23F-DC23-177EC36B9CAE}"/>
              </a:ext>
            </a:extLst>
          </p:cNvPr>
          <p:cNvSpPr>
            <a:spLocks noGrp="1"/>
          </p:cNvSpPr>
          <p:nvPr>
            <p:ph type="title"/>
          </p:nvPr>
        </p:nvSpPr>
        <p:spPr/>
        <p:txBody>
          <a:bodyPr/>
          <a:lstStyle/>
          <a:p>
            <a:endParaRPr lang="en-IN" dirty="0"/>
          </a:p>
        </p:txBody>
      </p:sp>
      <p:pic>
        <p:nvPicPr>
          <p:cNvPr id="7" name="Picture 6">
            <a:extLst>
              <a:ext uri="{FF2B5EF4-FFF2-40B4-BE49-F238E27FC236}">
                <a16:creationId xmlns:a16="http://schemas.microsoft.com/office/drawing/2014/main" id="{A8A454BE-C9EA-6DFA-E7AB-F4938F2DE983}"/>
              </a:ext>
            </a:extLst>
          </p:cNvPr>
          <p:cNvPicPr>
            <a:picLocks noChangeAspect="1"/>
          </p:cNvPicPr>
          <p:nvPr/>
        </p:nvPicPr>
        <p:blipFill>
          <a:blip r:embed="rId5"/>
          <a:stretch>
            <a:fillRect/>
          </a:stretch>
        </p:blipFill>
        <p:spPr>
          <a:xfrm>
            <a:off x="646111" y="452718"/>
            <a:ext cx="5439534" cy="3429479"/>
          </a:xfrm>
          <a:prstGeom prst="rect">
            <a:avLst/>
          </a:prstGeom>
        </p:spPr>
      </p:pic>
      <p:pic>
        <p:nvPicPr>
          <p:cNvPr id="10" name="Picture 9">
            <a:extLst>
              <a:ext uri="{FF2B5EF4-FFF2-40B4-BE49-F238E27FC236}">
                <a16:creationId xmlns:a16="http://schemas.microsoft.com/office/drawing/2014/main" id="{847958D0-EF7E-E18D-6C84-F1CE1137FB9F}"/>
              </a:ext>
            </a:extLst>
          </p:cNvPr>
          <p:cNvPicPr>
            <a:picLocks noChangeAspect="1"/>
          </p:cNvPicPr>
          <p:nvPr/>
        </p:nvPicPr>
        <p:blipFill>
          <a:blip r:embed="rId6"/>
          <a:stretch>
            <a:fillRect/>
          </a:stretch>
        </p:blipFill>
        <p:spPr>
          <a:xfrm>
            <a:off x="6085645" y="440428"/>
            <a:ext cx="5401429" cy="3441769"/>
          </a:xfrm>
          <a:prstGeom prst="rect">
            <a:avLst/>
          </a:prstGeom>
        </p:spPr>
      </p:pic>
      <p:pic>
        <p:nvPicPr>
          <p:cNvPr id="12" name="Picture 11">
            <a:extLst>
              <a:ext uri="{FF2B5EF4-FFF2-40B4-BE49-F238E27FC236}">
                <a16:creationId xmlns:a16="http://schemas.microsoft.com/office/drawing/2014/main" id="{70B9389E-1848-96D9-9809-E38A0245A5DE}"/>
              </a:ext>
            </a:extLst>
          </p:cNvPr>
          <p:cNvPicPr>
            <a:picLocks noChangeAspect="1"/>
          </p:cNvPicPr>
          <p:nvPr/>
        </p:nvPicPr>
        <p:blipFill>
          <a:blip r:embed="rId7"/>
          <a:stretch>
            <a:fillRect/>
          </a:stretch>
        </p:blipFill>
        <p:spPr>
          <a:xfrm>
            <a:off x="2176160" y="3788298"/>
            <a:ext cx="6344624" cy="2781688"/>
          </a:xfrm>
          <a:prstGeom prst="rect">
            <a:avLst/>
          </a:prstGeom>
        </p:spPr>
      </p:pic>
      <p:pic>
        <p:nvPicPr>
          <p:cNvPr id="9" name="Audio 8">
            <a:hlinkClick r:id="" action="ppaction://media"/>
            <a:extLst>
              <a:ext uri="{FF2B5EF4-FFF2-40B4-BE49-F238E27FC236}">
                <a16:creationId xmlns:a16="http://schemas.microsoft.com/office/drawing/2014/main" id="{5FD2A215-EA9E-B6DD-CB6F-2D1A94D49AB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42620931"/>
      </p:ext>
    </p:extLst>
  </p:cSld>
  <p:clrMapOvr>
    <a:masterClrMapping/>
  </p:clrMapOvr>
  <mc:AlternateContent xmlns:mc="http://schemas.openxmlformats.org/markup-compatibility/2006">
    <mc:Choice xmlns:p14="http://schemas.microsoft.com/office/powerpoint/2010/main" Requires="p14">
      <p:transition spd="slow" p14:dur="2000" advTm="41678"/>
    </mc:Choice>
    <mc:Fallback>
      <p:transition spd="slow" advTm="41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52B1-57D5-5B3F-5BA2-D1F9B03D0E89}"/>
              </a:ext>
            </a:extLst>
          </p:cNvPr>
          <p:cNvSpPr>
            <a:spLocks noGrp="1"/>
          </p:cNvSpPr>
          <p:nvPr>
            <p:ph type="title"/>
          </p:nvPr>
        </p:nvSpPr>
        <p:spPr/>
        <p:txBody>
          <a:bodyPr/>
          <a:lstStyle/>
          <a:p>
            <a:r>
              <a:rPr lang="en-IN" dirty="0"/>
              <a:t>Average monthly </a:t>
            </a:r>
            <a:r>
              <a:rPr lang="en-IN"/>
              <a:t>growth rate</a:t>
            </a:r>
          </a:p>
        </p:txBody>
      </p:sp>
      <p:pic>
        <p:nvPicPr>
          <p:cNvPr id="6" name="Content Placeholder 5">
            <a:extLst>
              <a:ext uri="{FF2B5EF4-FFF2-40B4-BE49-F238E27FC236}">
                <a16:creationId xmlns:a16="http://schemas.microsoft.com/office/drawing/2014/main" id="{1B140D29-8AC4-F49A-76F9-897CA5692308}"/>
              </a:ext>
            </a:extLst>
          </p:cNvPr>
          <p:cNvPicPr>
            <a:picLocks noGrp="1" noChangeAspect="1"/>
          </p:cNvPicPr>
          <p:nvPr>
            <p:ph idx="1"/>
          </p:nvPr>
        </p:nvPicPr>
        <p:blipFill>
          <a:blip r:embed="rId5"/>
          <a:stretch>
            <a:fillRect/>
          </a:stretch>
        </p:blipFill>
        <p:spPr>
          <a:xfrm>
            <a:off x="646111" y="1279541"/>
            <a:ext cx="5449889" cy="3060997"/>
          </a:xfrm>
        </p:spPr>
      </p:pic>
      <p:pic>
        <p:nvPicPr>
          <p:cNvPr id="8" name="Picture 7">
            <a:extLst>
              <a:ext uri="{FF2B5EF4-FFF2-40B4-BE49-F238E27FC236}">
                <a16:creationId xmlns:a16="http://schemas.microsoft.com/office/drawing/2014/main" id="{FF1119EC-7B7E-0BC7-F8A5-C3DB9AC48505}"/>
              </a:ext>
            </a:extLst>
          </p:cNvPr>
          <p:cNvPicPr>
            <a:picLocks noChangeAspect="1"/>
          </p:cNvPicPr>
          <p:nvPr/>
        </p:nvPicPr>
        <p:blipFill>
          <a:blip r:embed="rId6"/>
          <a:stretch>
            <a:fillRect/>
          </a:stretch>
        </p:blipFill>
        <p:spPr>
          <a:xfrm>
            <a:off x="6397767" y="2246492"/>
            <a:ext cx="2505425" cy="666843"/>
          </a:xfrm>
          <a:prstGeom prst="rect">
            <a:avLst/>
          </a:prstGeom>
        </p:spPr>
      </p:pic>
      <p:pic>
        <p:nvPicPr>
          <p:cNvPr id="10" name="Picture 9">
            <a:extLst>
              <a:ext uri="{FF2B5EF4-FFF2-40B4-BE49-F238E27FC236}">
                <a16:creationId xmlns:a16="http://schemas.microsoft.com/office/drawing/2014/main" id="{295EF02E-97BF-139B-992D-A8839DA8C94A}"/>
              </a:ext>
            </a:extLst>
          </p:cNvPr>
          <p:cNvPicPr>
            <a:picLocks noChangeAspect="1"/>
          </p:cNvPicPr>
          <p:nvPr/>
        </p:nvPicPr>
        <p:blipFill>
          <a:blip r:embed="rId7"/>
          <a:stretch>
            <a:fillRect/>
          </a:stretch>
        </p:blipFill>
        <p:spPr>
          <a:xfrm>
            <a:off x="6397767" y="3173562"/>
            <a:ext cx="3096057" cy="2333951"/>
          </a:xfrm>
          <a:prstGeom prst="rect">
            <a:avLst/>
          </a:prstGeom>
        </p:spPr>
      </p:pic>
      <p:pic>
        <p:nvPicPr>
          <p:cNvPr id="16" name="Audio 15">
            <a:hlinkClick r:id="" action="ppaction://media"/>
            <a:extLst>
              <a:ext uri="{FF2B5EF4-FFF2-40B4-BE49-F238E27FC236}">
                <a16:creationId xmlns:a16="http://schemas.microsoft.com/office/drawing/2014/main" id="{D8AECA59-29C3-1BBE-68FF-62417379E8C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29780443"/>
      </p:ext>
    </p:extLst>
  </p:cSld>
  <p:clrMapOvr>
    <a:masterClrMapping/>
  </p:clrMapOvr>
  <mc:AlternateContent xmlns:mc="http://schemas.openxmlformats.org/markup-compatibility/2006">
    <mc:Choice xmlns:p14="http://schemas.microsoft.com/office/powerpoint/2010/main" Requires="p14">
      <p:transition spd="slow" p14:dur="2000" advTm="30599"/>
    </mc:Choice>
    <mc:Fallback>
      <p:transition spd="slow" advTm="30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1C24E-AB52-CB92-1141-658954C791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3DC95BE-844F-517F-23B1-6B92B78C9384}"/>
              </a:ext>
            </a:extLst>
          </p:cNvPr>
          <p:cNvSpPr>
            <a:spLocks noGrp="1"/>
          </p:cNvSpPr>
          <p:nvPr>
            <p:ph type="title"/>
          </p:nvPr>
        </p:nvSpPr>
        <p:spPr>
          <a:xfrm>
            <a:off x="567453" y="462550"/>
            <a:ext cx="9404723" cy="1400530"/>
          </a:xfrm>
        </p:spPr>
        <p:txBody>
          <a:bodyPr/>
          <a:lstStyle/>
          <a:p>
            <a:r>
              <a:rPr lang="en-IN" dirty="0"/>
              <a:t>Key Takeaways</a:t>
            </a:r>
          </a:p>
        </p:txBody>
      </p:sp>
      <p:sp>
        <p:nvSpPr>
          <p:cNvPr id="2" name="Title 3">
            <a:extLst>
              <a:ext uri="{FF2B5EF4-FFF2-40B4-BE49-F238E27FC236}">
                <a16:creationId xmlns:a16="http://schemas.microsoft.com/office/drawing/2014/main" id="{01807D5C-7AA1-6079-3C3B-151BF8102E85}"/>
              </a:ext>
            </a:extLst>
          </p:cNvPr>
          <p:cNvSpPr txBox="1">
            <a:spLocks/>
          </p:cNvSpPr>
          <p:nvPr/>
        </p:nvSpPr>
        <p:spPr>
          <a:xfrm>
            <a:off x="759182" y="1558847"/>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lnSpc>
                <a:spcPct val="200000"/>
              </a:lnSpc>
              <a:buFont typeface="Arial" panose="020B0604020202020204" pitchFamily="34" charset="0"/>
              <a:buChar char="•"/>
            </a:pPr>
            <a:r>
              <a:rPr lang="en-GB" sz="1800" dirty="0"/>
              <a:t>Reels deliver the highest conversion from visits to followers</a:t>
            </a:r>
          </a:p>
          <a:p>
            <a:pPr marL="285750" indent="-285750">
              <a:lnSpc>
                <a:spcPct val="200000"/>
              </a:lnSpc>
              <a:buFont typeface="Arial" panose="020B0604020202020204" pitchFamily="34" charset="0"/>
              <a:buChar char="•"/>
            </a:pPr>
            <a:r>
              <a:rPr lang="en-GB" sz="1800" dirty="0"/>
              <a:t>May &amp; June saw peak engagement, driven by Tech Tips and Mobile content</a:t>
            </a:r>
          </a:p>
          <a:p>
            <a:pPr marL="285750" indent="-285750">
              <a:lnSpc>
                <a:spcPct val="200000"/>
              </a:lnSpc>
              <a:buFont typeface="Arial" panose="020B0604020202020204" pitchFamily="34" charset="0"/>
              <a:buChar char="•"/>
            </a:pPr>
            <a:r>
              <a:rPr lang="en-GB" sz="1800" dirty="0"/>
              <a:t>A viral Reel on June 3rd about a mobile product led to followers &gt; profile visits</a:t>
            </a:r>
          </a:p>
          <a:p>
            <a:pPr marL="285750" indent="-285750">
              <a:lnSpc>
                <a:spcPct val="200000"/>
              </a:lnSpc>
              <a:buFont typeface="Arial" panose="020B0604020202020204" pitchFamily="34" charset="0"/>
              <a:buChar char="•"/>
            </a:pPr>
            <a:r>
              <a:rPr lang="en-GB" sz="1800" dirty="0"/>
              <a:t>Tech Tips + Mobile are the most effective content themes</a:t>
            </a:r>
          </a:p>
          <a:p>
            <a:pPr marL="285750" indent="-285750">
              <a:lnSpc>
                <a:spcPct val="200000"/>
              </a:lnSpc>
              <a:buFont typeface="Arial" panose="020B0604020202020204" pitchFamily="34" charset="0"/>
              <a:buChar char="•"/>
            </a:pPr>
            <a:r>
              <a:rPr lang="en-GB" sz="1800" dirty="0"/>
              <a:t>Carousels underperform – need creative upgrades (animations/graphics)</a:t>
            </a:r>
          </a:p>
          <a:p>
            <a:pPr marL="285750" indent="-285750">
              <a:lnSpc>
                <a:spcPct val="200000"/>
              </a:lnSpc>
              <a:buFont typeface="Arial" panose="020B0604020202020204" pitchFamily="34" charset="0"/>
              <a:buChar char="•"/>
            </a:pPr>
            <a:r>
              <a:rPr lang="en-GB" sz="1800" dirty="0"/>
              <a:t>Video length doesn’t impact reach significantly – format matters more</a:t>
            </a:r>
          </a:p>
          <a:p>
            <a:pPr marL="285750" indent="-285750">
              <a:lnSpc>
                <a:spcPct val="200000"/>
              </a:lnSpc>
              <a:buFont typeface="Arial" panose="020B0604020202020204" pitchFamily="34" charset="0"/>
              <a:buChar char="•"/>
            </a:pPr>
            <a:r>
              <a:rPr lang="en-GB" sz="1800" dirty="0"/>
              <a:t>Videos contribute 16% of total reach, mostly driven by Reels</a:t>
            </a:r>
            <a:r>
              <a:rPr lang="en-IN" sz="1800" dirty="0"/>
              <a:t> </a:t>
            </a:r>
          </a:p>
        </p:txBody>
      </p:sp>
      <p:pic>
        <p:nvPicPr>
          <p:cNvPr id="6" name="Audio 5">
            <a:hlinkClick r:id="" action="ppaction://media"/>
            <a:extLst>
              <a:ext uri="{FF2B5EF4-FFF2-40B4-BE49-F238E27FC236}">
                <a16:creationId xmlns:a16="http://schemas.microsoft.com/office/drawing/2014/main" id="{0918374C-33AE-4D14-5D54-B82CDB36ADF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48932521"/>
      </p:ext>
    </p:extLst>
  </p:cSld>
  <p:clrMapOvr>
    <a:masterClrMapping/>
  </p:clrMapOvr>
  <mc:AlternateContent xmlns:mc="http://schemas.openxmlformats.org/markup-compatibility/2006">
    <mc:Choice xmlns:p14="http://schemas.microsoft.com/office/powerpoint/2010/main" Requires="p14">
      <p:transition spd="slow" p14:dur="2000" advTm="109665"/>
    </mc:Choice>
    <mc:Fallback>
      <p:transition spd="slow" advTm="109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6C0F-04CA-4F06-BC87-278295080E0C}"/>
              </a:ext>
            </a:extLst>
          </p:cNvPr>
          <p:cNvSpPr>
            <a:spLocks noGrp="1"/>
          </p:cNvSpPr>
          <p:nvPr>
            <p:ph type="title"/>
          </p:nvPr>
        </p:nvSpPr>
        <p:spPr/>
        <p:txBody>
          <a:bodyPr/>
          <a:lstStyle/>
          <a:p>
            <a:r>
              <a:rPr lang="en-IN" dirty="0"/>
              <a:t>Recommendations</a:t>
            </a:r>
          </a:p>
        </p:txBody>
      </p:sp>
      <p:sp>
        <p:nvSpPr>
          <p:cNvPr id="3" name="Content Placeholder 2">
            <a:extLst>
              <a:ext uri="{FF2B5EF4-FFF2-40B4-BE49-F238E27FC236}">
                <a16:creationId xmlns:a16="http://schemas.microsoft.com/office/drawing/2014/main" id="{0CAA0D5B-1014-EA61-5F6F-01CB59AC5AA4}"/>
              </a:ext>
            </a:extLst>
          </p:cNvPr>
          <p:cNvSpPr>
            <a:spLocks noGrp="1"/>
          </p:cNvSpPr>
          <p:nvPr>
            <p:ph idx="1"/>
          </p:nvPr>
        </p:nvSpPr>
        <p:spPr/>
        <p:txBody>
          <a:bodyPr/>
          <a:lstStyle/>
          <a:p>
            <a:r>
              <a:rPr lang="en-GB" dirty="0"/>
              <a:t>Prioritize Reels focused on Tech Tips and Mobile to maximize engagement, brand value, and monetization potential</a:t>
            </a:r>
          </a:p>
          <a:p>
            <a:r>
              <a:rPr lang="en-GB" dirty="0"/>
              <a:t>💰 Financial Opportunity</a:t>
            </a:r>
          </a:p>
          <a:p>
            <a:r>
              <a:rPr lang="en-GB" dirty="0"/>
              <a:t>Higher engagement = better brand collaboration deals</a:t>
            </a:r>
          </a:p>
          <a:p>
            <a:r>
              <a:rPr lang="en-GB" dirty="0"/>
              <a:t>Reels offer organic reach → reduced paid ad spend</a:t>
            </a:r>
          </a:p>
          <a:p>
            <a:r>
              <a:rPr lang="en-GB" dirty="0"/>
              <a:t>Strong niche positioning → potential to build our own product line or affiliate brand</a:t>
            </a:r>
          </a:p>
          <a:p>
            <a:r>
              <a:rPr lang="en-GB" dirty="0"/>
              <a:t>Boosted follower growth → increased influence valuation for long-term partnerships</a:t>
            </a:r>
            <a:endParaRPr lang="en-IN" dirty="0"/>
          </a:p>
        </p:txBody>
      </p:sp>
      <p:pic>
        <p:nvPicPr>
          <p:cNvPr id="10" name="Audio 9">
            <a:hlinkClick r:id="" action="ppaction://media"/>
            <a:extLst>
              <a:ext uri="{FF2B5EF4-FFF2-40B4-BE49-F238E27FC236}">
                <a16:creationId xmlns:a16="http://schemas.microsoft.com/office/drawing/2014/main" id="{D6D4A326-AE47-A286-C6FD-B16008459EE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08494685"/>
      </p:ext>
    </p:extLst>
  </p:cSld>
  <p:clrMapOvr>
    <a:masterClrMapping/>
  </p:clrMapOvr>
  <mc:AlternateContent xmlns:mc="http://schemas.openxmlformats.org/markup-compatibility/2006">
    <mc:Choice xmlns:p14="http://schemas.microsoft.com/office/powerpoint/2010/main" Requires="p14">
      <p:transition spd="slow" p14:dur="2000" advTm="66199"/>
    </mc:Choice>
    <mc:Fallback>
      <p:transition spd="slow" advTm="66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4CC24-64D0-46FB-2788-5594FC0D8C8C}"/>
              </a:ext>
            </a:extLst>
          </p:cNvPr>
          <p:cNvSpPr>
            <a:spLocks noGrp="1"/>
          </p:cNvSpPr>
          <p:nvPr>
            <p:ph type="title"/>
          </p:nvPr>
        </p:nvSpPr>
        <p:spPr/>
        <p:txBody>
          <a:bodyPr/>
          <a:lstStyle/>
          <a:p>
            <a:r>
              <a:rPr lang="en-IN" dirty="0"/>
              <a:t>Project Overview</a:t>
            </a:r>
          </a:p>
        </p:txBody>
      </p:sp>
      <p:sp>
        <p:nvSpPr>
          <p:cNvPr id="3" name="Content Placeholder 2">
            <a:extLst>
              <a:ext uri="{FF2B5EF4-FFF2-40B4-BE49-F238E27FC236}">
                <a16:creationId xmlns:a16="http://schemas.microsoft.com/office/drawing/2014/main" id="{CD0C6724-3EAC-60A9-1C63-1BDB8BAABFE9}"/>
              </a:ext>
            </a:extLst>
          </p:cNvPr>
          <p:cNvSpPr>
            <a:spLocks noGrp="1"/>
          </p:cNvSpPr>
          <p:nvPr>
            <p:ph idx="1"/>
          </p:nvPr>
        </p:nvSpPr>
        <p:spPr/>
        <p:txBody>
          <a:bodyPr/>
          <a:lstStyle/>
          <a:p>
            <a:r>
              <a:rPr lang="en-GB" b="1" dirty="0"/>
              <a:t>Objective</a:t>
            </a:r>
            <a:r>
              <a:rPr lang="en-GB" dirty="0"/>
              <a:t>: Explore Instagram engagement data to generate actionable insights using SQL queries on three structured tables.</a:t>
            </a:r>
          </a:p>
          <a:p>
            <a:r>
              <a:rPr lang="en-GB" dirty="0"/>
              <a:t>Data Sources: </a:t>
            </a:r>
          </a:p>
          <a:p>
            <a:r>
              <a:rPr lang="en-GB" sz="1600" b="1" dirty="0" err="1"/>
              <a:t>fact_content</a:t>
            </a:r>
            <a:r>
              <a:rPr lang="en-GB" sz="1600" dirty="0"/>
              <a:t>: Post-level metrics (impressions, reach, likes, etc.)</a:t>
            </a:r>
          </a:p>
          <a:p>
            <a:r>
              <a:rPr lang="en-GB" sz="1600" b="1" dirty="0" err="1"/>
              <a:t>dim_dates</a:t>
            </a:r>
            <a:r>
              <a:rPr lang="en-GB" sz="1600" dirty="0"/>
              <a:t>: Calendar attributes for filtering and time-based grouping </a:t>
            </a:r>
          </a:p>
          <a:p>
            <a:r>
              <a:rPr lang="en-GB" sz="1600" b="1" dirty="0" err="1"/>
              <a:t>fact_account</a:t>
            </a:r>
            <a:r>
              <a:rPr lang="en-GB" sz="1600" dirty="0"/>
              <a:t>: Account-wide statistics (profile visits, new followers)</a:t>
            </a:r>
            <a:endParaRPr lang="en-IN" sz="1600" dirty="0"/>
          </a:p>
        </p:txBody>
      </p:sp>
      <p:pic>
        <p:nvPicPr>
          <p:cNvPr id="9" name="Audio 8">
            <a:hlinkClick r:id="" action="ppaction://media"/>
            <a:extLst>
              <a:ext uri="{FF2B5EF4-FFF2-40B4-BE49-F238E27FC236}">
                <a16:creationId xmlns:a16="http://schemas.microsoft.com/office/drawing/2014/main" id="{BFF5A17D-0495-23A4-F3B1-235B620A4C4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12679023"/>
      </p:ext>
    </p:extLst>
  </p:cSld>
  <p:clrMapOvr>
    <a:masterClrMapping/>
  </p:clrMapOvr>
  <mc:AlternateContent xmlns:mc="http://schemas.openxmlformats.org/markup-compatibility/2006">
    <mc:Choice xmlns:p14="http://schemas.microsoft.com/office/powerpoint/2010/main" Requires="p14">
      <p:transition spd="slow" p14:dur="2000" advTm="26707"/>
    </mc:Choice>
    <mc:Fallback>
      <p:transition spd="slow" advTm="26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FF7B-D8D7-ED63-D7F5-A4538CEF9EF8}"/>
              </a:ext>
            </a:extLst>
          </p:cNvPr>
          <p:cNvSpPr>
            <a:spLocks noGrp="1"/>
          </p:cNvSpPr>
          <p:nvPr>
            <p:ph type="title"/>
          </p:nvPr>
        </p:nvSpPr>
        <p:spPr>
          <a:xfrm>
            <a:off x="645130" y="328743"/>
            <a:ext cx="9404723" cy="1400530"/>
          </a:xfrm>
        </p:spPr>
        <p:txBody>
          <a:bodyPr/>
          <a:lstStyle/>
          <a:p>
            <a:r>
              <a:rPr lang="en-GB" sz="2400" dirty="0"/>
              <a:t>Unique Post Types in the Dataset</a:t>
            </a:r>
            <a:endParaRPr lang="en-IN" sz="2400" dirty="0"/>
          </a:p>
        </p:txBody>
      </p:sp>
      <p:pic>
        <p:nvPicPr>
          <p:cNvPr id="11" name="Picture 10">
            <a:extLst>
              <a:ext uri="{FF2B5EF4-FFF2-40B4-BE49-F238E27FC236}">
                <a16:creationId xmlns:a16="http://schemas.microsoft.com/office/drawing/2014/main" id="{8B078BCC-7467-A97E-0F69-EEF70418C946}"/>
              </a:ext>
            </a:extLst>
          </p:cNvPr>
          <p:cNvPicPr>
            <a:picLocks noChangeAspect="1"/>
          </p:cNvPicPr>
          <p:nvPr/>
        </p:nvPicPr>
        <p:blipFill>
          <a:blip r:embed="rId5"/>
          <a:stretch>
            <a:fillRect/>
          </a:stretch>
        </p:blipFill>
        <p:spPr>
          <a:xfrm>
            <a:off x="816523" y="1150468"/>
            <a:ext cx="4620270" cy="971686"/>
          </a:xfrm>
          <a:prstGeom prst="rect">
            <a:avLst/>
          </a:prstGeom>
        </p:spPr>
      </p:pic>
      <p:pic>
        <p:nvPicPr>
          <p:cNvPr id="13" name="Picture 12">
            <a:extLst>
              <a:ext uri="{FF2B5EF4-FFF2-40B4-BE49-F238E27FC236}">
                <a16:creationId xmlns:a16="http://schemas.microsoft.com/office/drawing/2014/main" id="{1034E31B-7CD2-1000-6417-AC1A21B72638}"/>
              </a:ext>
            </a:extLst>
          </p:cNvPr>
          <p:cNvPicPr>
            <a:picLocks noChangeAspect="1"/>
          </p:cNvPicPr>
          <p:nvPr/>
        </p:nvPicPr>
        <p:blipFill>
          <a:blip r:embed="rId6"/>
          <a:stretch>
            <a:fillRect/>
          </a:stretch>
        </p:blipFill>
        <p:spPr>
          <a:xfrm>
            <a:off x="6378386" y="1029008"/>
            <a:ext cx="1971950" cy="1324160"/>
          </a:xfrm>
          <a:prstGeom prst="rect">
            <a:avLst/>
          </a:prstGeom>
        </p:spPr>
      </p:pic>
      <p:sp>
        <p:nvSpPr>
          <p:cNvPr id="14" name="Title 1">
            <a:extLst>
              <a:ext uri="{FF2B5EF4-FFF2-40B4-BE49-F238E27FC236}">
                <a16:creationId xmlns:a16="http://schemas.microsoft.com/office/drawing/2014/main" id="{DAC8EFF0-ED1D-C174-BE22-A749EF092620}"/>
              </a:ext>
            </a:extLst>
          </p:cNvPr>
          <p:cNvSpPr txBox="1">
            <a:spLocks/>
          </p:cNvSpPr>
          <p:nvPr/>
        </p:nvSpPr>
        <p:spPr>
          <a:xfrm>
            <a:off x="394408" y="2468675"/>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t> Max &amp; Min Impressions by Post Type</a:t>
            </a:r>
            <a:endParaRPr lang="en-IN" sz="2400" dirty="0"/>
          </a:p>
        </p:txBody>
      </p:sp>
      <p:pic>
        <p:nvPicPr>
          <p:cNvPr id="16" name="Picture 15">
            <a:extLst>
              <a:ext uri="{FF2B5EF4-FFF2-40B4-BE49-F238E27FC236}">
                <a16:creationId xmlns:a16="http://schemas.microsoft.com/office/drawing/2014/main" id="{248894B1-12F1-D809-4438-A66B82299133}"/>
              </a:ext>
            </a:extLst>
          </p:cNvPr>
          <p:cNvPicPr>
            <a:picLocks noChangeAspect="1"/>
          </p:cNvPicPr>
          <p:nvPr/>
        </p:nvPicPr>
        <p:blipFill>
          <a:blip r:embed="rId7"/>
          <a:stretch>
            <a:fillRect/>
          </a:stretch>
        </p:blipFill>
        <p:spPr>
          <a:xfrm>
            <a:off x="645130" y="2936480"/>
            <a:ext cx="7249537" cy="1333686"/>
          </a:xfrm>
          <a:prstGeom prst="rect">
            <a:avLst/>
          </a:prstGeom>
        </p:spPr>
      </p:pic>
      <p:pic>
        <p:nvPicPr>
          <p:cNvPr id="18" name="Picture 17">
            <a:extLst>
              <a:ext uri="{FF2B5EF4-FFF2-40B4-BE49-F238E27FC236}">
                <a16:creationId xmlns:a16="http://schemas.microsoft.com/office/drawing/2014/main" id="{9AB8869E-8702-ADAC-D378-29EBBB9E66AD}"/>
              </a:ext>
            </a:extLst>
          </p:cNvPr>
          <p:cNvPicPr>
            <a:picLocks noChangeAspect="1"/>
          </p:cNvPicPr>
          <p:nvPr/>
        </p:nvPicPr>
        <p:blipFill>
          <a:blip r:embed="rId8"/>
          <a:stretch>
            <a:fillRect/>
          </a:stretch>
        </p:blipFill>
        <p:spPr>
          <a:xfrm>
            <a:off x="4876800" y="3728516"/>
            <a:ext cx="5306165" cy="2800741"/>
          </a:xfrm>
          <a:prstGeom prst="rect">
            <a:avLst/>
          </a:prstGeom>
        </p:spPr>
      </p:pic>
      <p:pic>
        <p:nvPicPr>
          <p:cNvPr id="20" name="Audio 19">
            <a:hlinkClick r:id="" action="ppaction://media"/>
            <a:extLst>
              <a:ext uri="{FF2B5EF4-FFF2-40B4-BE49-F238E27FC236}">
                <a16:creationId xmlns:a16="http://schemas.microsoft.com/office/drawing/2014/main" id="{29473AC4-19D8-6A86-0AA4-5C95D888AE1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83326725"/>
      </p:ext>
    </p:extLst>
  </p:cSld>
  <p:clrMapOvr>
    <a:masterClrMapping/>
  </p:clrMapOvr>
  <mc:AlternateContent xmlns:mc="http://schemas.openxmlformats.org/markup-compatibility/2006">
    <mc:Choice xmlns:p14="http://schemas.microsoft.com/office/powerpoint/2010/main" Requires="p14">
      <p:transition spd="slow" p14:dur="2000" advTm="29847"/>
    </mc:Choice>
    <mc:Fallback>
      <p:transition spd="slow" advTm="29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75045-F2B1-A487-130F-AFA19061B3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F69CB7-B1A4-23A6-9C9A-8A4EE9E593FB}"/>
              </a:ext>
            </a:extLst>
          </p:cNvPr>
          <p:cNvSpPr>
            <a:spLocks noGrp="1"/>
          </p:cNvSpPr>
          <p:nvPr>
            <p:ph type="title"/>
          </p:nvPr>
        </p:nvSpPr>
        <p:spPr>
          <a:xfrm>
            <a:off x="645130" y="328743"/>
            <a:ext cx="9404723" cy="1400530"/>
          </a:xfrm>
        </p:spPr>
        <p:txBody>
          <a:bodyPr/>
          <a:lstStyle/>
          <a:p>
            <a:r>
              <a:rPr lang="en-GB" sz="2400" dirty="0"/>
              <a:t> Weekend Posts in March &amp; April</a:t>
            </a:r>
            <a:endParaRPr lang="en-IN" sz="2400" dirty="0"/>
          </a:p>
        </p:txBody>
      </p:sp>
      <p:pic>
        <p:nvPicPr>
          <p:cNvPr id="4" name="Picture 3">
            <a:extLst>
              <a:ext uri="{FF2B5EF4-FFF2-40B4-BE49-F238E27FC236}">
                <a16:creationId xmlns:a16="http://schemas.microsoft.com/office/drawing/2014/main" id="{6ED392DF-8D4A-278F-9D73-813CEEAA56B4}"/>
              </a:ext>
            </a:extLst>
          </p:cNvPr>
          <p:cNvPicPr>
            <a:picLocks noChangeAspect="1"/>
          </p:cNvPicPr>
          <p:nvPr/>
        </p:nvPicPr>
        <p:blipFill>
          <a:blip r:embed="rId5"/>
          <a:stretch>
            <a:fillRect/>
          </a:stretch>
        </p:blipFill>
        <p:spPr>
          <a:xfrm>
            <a:off x="803546" y="1235485"/>
            <a:ext cx="6798625" cy="2854734"/>
          </a:xfrm>
          <a:prstGeom prst="rect">
            <a:avLst/>
          </a:prstGeom>
        </p:spPr>
      </p:pic>
      <p:pic>
        <p:nvPicPr>
          <p:cNvPr id="7" name="Audio 6">
            <a:hlinkClick r:id="" action="ppaction://media"/>
            <a:extLst>
              <a:ext uri="{FF2B5EF4-FFF2-40B4-BE49-F238E27FC236}">
                <a16:creationId xmlns:a16="http://schemas.microsoft.com/office/drawing/2014/main" id="{2F3C1D5B-48D5-FD21-8954-03C2A7CEB8B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93034023"/>
      </p:ext>
    </p:extLst>
  </p:cSld>
  <p:clrMapOvr>
    <a:masterClrMapping/>
  </p:clrMapOvr>
  <mc:AlternateContent xmlns:mc="http://schemas.openxmlformats.org/markup-compatibility/2006">
    <mc:Choice xmlns:p14="http://schemas.microsoft.com/office/powerpoint/2010/main" Requires="p14">
      <p:transition spd="slow" p14:dur="2000" advTm="24816"/>
    </mc:Choice>
    <mc:Fallback>
      <p:transition spd="slow" advTm="24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29DA7-630D-0FC9-D6ED-6543CF9C613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5FE62637-1EF5-C289-3B5A-69C2FBACA570}"/>
              </a:ext>
            </a:extLst>
          </p:cNvPr>
          <p:cNvSpPr txBox="1">
            <a:spLocks/>
          </p:cNvSpPr>
          <p:nvPr/>
        </p:nvSpPr>
        <p:spPr>
          <a:xfrm>
            <a:off x="138769" y="316452"/>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t>  Monthly Stats – Profile Visits &amp; New Followers</a:t>
            </a:r>
            <a:endParaRPr lang="en-IN" sz="2400" dirty="0"/>
          </a:p>
        </p:txBody>
      </p:sp>
      <p:pic>
        <p:nvPicPr>
          <p:cNvPr id="6" name="Picture 5">
            <a:extLst>
              <a:ext uri="{FF2B5EF4-FFF2-40B4-BE49-F238E27FC236}">
                <a16:creationId xmlns:a16="http://schemas.microsoft.com/office/drawing/2014/main" id="{A3AD6747-C5D6-774A-8C0A-C80EFB33514F}"/>
              </a:ext>
            </a:extLst>
          </p:cNvPr>
          <p:cNvPicPr>
            <a:picLocks noChangeAspect="1"/>
          </p:cNvPicPr>
          <p:nvPr/>
        </p:nvPicPr>
        <p:blipFill>
          <a:blip r:embed="rId5"/>
          <a:stretch>
            <a:fillRect/>
          </a:stretch>
        </p:blipFill>
        <p:spPr>
          <a:xfrm>
            <a:off x="351263" y="881181"/>
            <a:ext cx="4586498" cy="1952457"/>
          </a:xfrm>
          <a:prstGeom prst="rect">
            <a:avLst/>
          </a:prstGeom>
        </p:spPr>
      </p:pic>
      <p:pic>
        <p:nvPicPr>
          <p:cNvPr id="8" name="Picture 7">
            <a:extLst>
              <a:ext uri="{FF2B5EF4-FFF2-40B4-BE49-F238E27FC236}">
                <a16:creationId xmlns:a16="http://schemas.microsoft.com/office/drawing/2014/main" id="{1C05A522-1815-1DB2-CA5A-A7920F0C6DAF}"/>
              </a:ext>
            </a:extLst>
          </p:cNvPr>
          <p:cNvPicPr>
            <a:picLocks noChangeAspect="1"/>
          </p:cNvPicPr>
          <p:nvPr/>
        </p:nvPicPr>
        <p:blipFill>
          <a:blip r:embed="rId6"/>
          <a:stretch>
            <a:fillRect/>
          </a:stretch>
        </p:blipFill>
        <p:spPr>
          <a:xfrm>
            <a:off x="5150255" y="881181"/>
            <a:ext cx="6363588" cy="5420481"/>
          </a:xfrm>
          <a:prstGeom prst="rect">
            <a:avLst/>
          </a:prstGeom>
        </p:spPr>
      </p:pic>
      <p:pic>
        <p:nvPicPr>
          <p:cNvPr id="9" name="Audio 8">
            <a:hlinkClick r:id="" action="ppaction://media"/>
            <a:extLst>
              <a:ext uri="{FF2B5EF4-FFF2-40B4-BE49-F238E27FC236}">
                <a16:creationId xmlns:a16="http://schemas.microsoft.com/office/drawing/2014/main" id="{F5BFE610-188C-5038-1CEF-5C4D1652CA6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46869165"/>
      </p:ext>
    </p:extLst>
  </p:cSld>
  <p:clrMapOvr>
    <a:masterClrMapping/>
  </p:clrMapOvr>
  <mc:AlternateContent xmlns:mc="http://schemas.openxmlformats.org/markup-compatibility/2006">
    <mc:Choice xmlns:p14="http://schemas.microsoft.com/office/powerpoint/2010/main" Requires="p14">
      <p:transition spd="slow" p14:dur="2000" advTm="19528"/>
    </mc:Choice>
    <mc:Fallback>
      <p:transition spd="slow" advTm="19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D3061-4EF8-0E99-6224-80DBA34D6E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954CE-E8C7-E383-1086-F98F256B8301}"/>
              </a:ext>
            </a:extLst>
          </p:cNvPr>
          <p:cNvSpPr>
            <a:spLocks noGrp="1"/>
          </p:cNvSpPr>
          <p:nvPr>
            <p:ph type="title"/>
          </p:nvPr>
        </p:nvSpPr>
        <p:spPr>
          <a:xfrm>
            <a:off x="645130" y="328743"/>
            <a:ext cx="9404723" cy="1400530"/>
          </a:xfrm>
        </p:spPr>
        <p:txBody>
          <a:bodyPr/>
          <a:lstStyle/>
          <a:p>
            <a:r>
              <a:rPr lang="en-GB" sz="2400" dirty="0"/>
              <a:t> Likes by Post Category in July</a:t>
            </a:r>
            <a:endParaRPr lang="en-IN" sz="2400" dirty="0"/>
          </a:p>
        </p:txBody>
      </p:sp>
      <p:pic>
        <p:nvPicPr>
          <p:cNvPr id="4" name="Picture 3">
            <a:extLst>
              <a:ext uri="{FF2B5EF4-FFF2-40B4-BE49-F238E27FC236}">
                <a16:creationId xmlns:a16="http://schemas.microsoft.com/office/drawing/2014/main" id="{72A45CF4-8449-FFF7-0538-83D5F3E0E178}"/>
              </a:ext>
            </a:extLst>
          </p:cNvPr>
          <p:cNvPicPr>
            <a:picLocks noChangeAspect="1"/>
          </p:cNvPicPr>
          <p:nvPr/>
        </p:nvPicPr>
        <p:blipFill>
          <a:blip r:embed="rId5"/>
          <a:stretch>
            <a:fillRect/>
          </a:stretch>
        </p:blipFill>
        <p:spPr>
          <a:xfrm>
            <a:off x="781739" y="1029008"/>
            <a:ext cx="5515745" cy="4744112"/>
          </a:xfrm>
          <a:prstGeom prst="rect">
            <a:avLst/>
          </a:prstGeom>
        </p:spPr>
      </p:pic>
      <p:pic>
        <p:nvPicPr>
          <p:cNvPr id="9" name="Picture 8">
            <a:extLst>
              <a:ext uri="{FF2B5EF4-FFF2-40B4-BE49-F238E27FC236}">
                <a16:creationId xmlns:a16="http://schemas.microsoft.com/office/drawing/2014/main" id="{F2CEA4EB-255E-2A56-AFC6-4DDC3C5DE615}"/>
              </a:ext>
            </a:extLst>
          </p:cNvPr>
          <p:cNvPicPr>
            <a:picLocks noChangeAspect="1"/>
          </p:cNvPicPr>
          <p:nvPr/>
        </p:nvPicPr>
        <p:blipFill>
          <a:blip r:embed="rId6"/>
          <a:stretch>
            <a:fillRect/>
          </a:stretch>
        </p:blipFill>
        <p:spPr>
          <a:xfrm>
            <a:off x="7027272" y="2407103"/>
            <a:ext cx="2581635" cy="1571844"/>
          </a:xfrm>
          <a:prstGeom prst="rect">
            <a:avLst/>
          </a:prstGeom>
        </p:spPr>
      </p:pic>
      <p:pic>
        <p:nvPicPr>
          <p:cNvPr id="12" name="Audio 11">
            <a:hlinkClick r:id="" action="ppaction://media"/>
            <a:extLst>
              <a:ext uri="{FF2B5EF4-FFF2-40B4-BE49-F238E27FC236}">
                <a16:creationId xmlns:a16="http://schemas.microsoft.com/office/drawing/2014/main" id="{FBAC48F1-AD85-9A4C-324F-BCC1FD7A7C0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67465751"/>
      </p:ext>
    </p:extLst>
  </p:cSld>
  <p:clrMapOvr>
    <a:masterClrMapping/>
  </p:clrMapOvr>
  <mc:AlternateContent xmlns:mc="http://schemas.openxmlformats.org/markup-compatibility/2006">
    <mc:Choice xmlns:p14="http://schemas.microsoft.com/office/powerpoint/2010/main" Requires="p14">
      <p:transition spd="slow" p14:dur="2000" advTm="34952"/>
    </mc:Choice>
    <mc:Fallback>
      <p:transition spd="slow" advTm="34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AE483-2905-7DC2-01F7-5315779D1D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9B89C-C9AD-B0C7-1E58-C1AB27AA87D3}"/>
              </a:ext>
            </a:extLst>
          </p:cNvPr>
          <p:cNvSpPr>
            <a:spLocks noGrp="1"/>
          </p:cNvSpPr>
          <p:nvPr>
            <p:ph type="title"/>
          </p:nvPr>
        </p:nvSpPr>
        <p:spPr>
          <a:xfrm>
            <a:off x="645130" y="328743"/>
            <a:ext cx="9404723" cy="1400530"/>
          </a:xfrm>
        </p:spPr>
        <p:txBody>
          <a:bodyPr/>
          <a:lstStyle/>
          <a:p>
            <a:r>
              <a:rPr lang="en-GB" sz="2400" dirty="0"/>
              <a:t> </a:t>
            </a:r>
            <a:r>
              <a:rPr lang="en-IN" sz="2400" dirty="0"/>
              <a:t>Monthly Post Category Distribution</a:t>
            </a:r>
          </a:p>
        </p:txBody>
      </p:sp>
      <p:pic>
        <p:nvPicPr>
          <p:cNvPr id="4" name="Picture 3">
            <a:extLst>
              <a:ext uri="{FF2B5EF4-FFF2-40B4-BE49-F238E27FC236}">
                <a16:creationId xmlns:a16="http://schemas.microsoft.com/office/drawing/2014/main" id="{E6A39325-48B5-2210-25B3-C0036F4A7A69}"/>
              </a:ext>
            </a:extLst>
          </p:cNvPr>
          <p:cNvPicPr>
            <a:picLocks noChangeAspect="1"/>
          </p:cNvPicPr>
          <p:nvPr/>
        </p:nvPicPr>
        <p:blipFill>
          <a:blip r:embed="rId5"/>
          <a:stretch>
            <a:fillRect/>
          </a:stretch>
        </p:blipFill>
        <p:spPr>
          <a:xfrm>
            <a:off x="762607" y="1029008"/>
            <a:ext cx="6296954" cy="2906286"/>
          </a:xfrm>
          <a:prstGeom prst="rect">
            <a:avLst/>
          </a:prstGeom>
        </p:spPr>
      </p:pic>
      <p:pic>
        <p:nvPicPr>
          <p:cNvPr id="7" name="Picture 6">
            <a:extLst>
              <a:ext uri="{FF2B5EF4-FFF2-40B4-BE49-F238E27FC236}">
                <a16:creationId xmlns:a16="http://schemas.microsoft.com/office/drawing/2014/main" id="{77DD084F-1817-A1B6-DFD0-5E25513337B4}"/>
              </a:ext>
            </a:extLst>
          </p:cNvPr>
          <p:cNvPicPr>
            <a:picLocks noChangeAspect="1"/>
          </p:cNvPicPr>
          <p:nvPr/>
        </p:nvPicPr>
        <p:blipFill>
          <a:blip r:embed="rId6"/>
          <a:stretch>
            <a:fillRect/>
          </a:stretch>
        </p:blipFill>
        <p:spPr>
          <a:xfrm>
            <a:off x="4617375" y="2753032"/>
            <a:ext cx="7537067" cy="2530237"/>
          </a:xfrm>
          <a:prstGeom prst="rect">
            <a:avLst/>
          </a:prstGeom>
        </p:spPr>
      </p:pic>
      <p:pic>
        <p:nvPicPr>
          <p:cNvPr id="10" name="Audio 9">
            <a:hlinkClick r:id="" action="ppaction://media"/>
            <a:extLst>
              <a:ext uri="{FF2B5EF4-FFF2-40B4-BE49-F238E27FC236}">
                <a16:creationId xmlns:a16="http://schemas.microsoft.com/office/drawing/2014/main" id="{0A9A500C-7855-DF4F-CEA9-4676F9BE2BC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1617429"/>
      </p:ext>
    </p:extLst>
  </p:cSld>
  <p:clrMapOvr>
    <a:masterClrMapping/>
  </p:clrMapOvr>
  <mc:AlternateContent xmlns:mc="http://schemas.openxmlformats.org/markup-compatibility/2006">
    <mc:Choice xmlns:p14="http://schemas.microsoft.com/office/powerpoint/2010/main" Requires="p14">
      <p:transition spd="slow" p14:dur="2000" advTm="31973"/>
    </mc:Choice>
    <mc:Fallback>
      <p:transition spd="slow" advTm="31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7D76E-F877-7EF8-3D77-2B61EB01F0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C516A1-7E37-CC45-9C8A-5E41C70756A1}"/>
              </a:ext>
            </a:extLst>
          </p:cNvPr>
          <p:cNvSpPr>
            <a:spLocks noGrp="1"/>
          </p:cNvSpPr>
          <p:nvPr>
            <p:ph type="title"/>
          </p:nvPr>
        </p:nvSpPr>
        <p:spPr>
          <a:xfrm>
            <a:off x="645130" y="328743"/>
            <a:ext cx="9404723" cy="1400530"/>
          </a:xfrm>
        </p:spPr>
        <p:txBody>
          <a:bodyPr/>
          <a:lstStyle/>
          <a:p>
            <a:r>
              <a:rPr lang="en-GB" sz="2400" dirty="0"/>
              <a:t>  Reach Percentage by Post Type</a:t>
            </a:r>
            <a:endParaRPr lang="en-IN" sz="2400" dirty="0"/>
          </a:p>
        </p:txBody>
      </p:sp>
      <p:pic>
        <p:nvPicPr>
          <p:cNvPr id="4" name="Picture 3">
            <a:extLst>
              <a:ext uri="{FF2B5EF4-FFF2-40B4-BE49-F238E27FC236}">
                <a16:creationId xmlns:a16="http://schemas.microsoft.com/office/drawing/2014/main" id="{A08B195C-1F4C-1DA9-95A4-7F0944A5BEB2}"/>
              </a:ext>
            </a:extLst>
          </p:cNvPr>
          <p:cNvPicPr>
            <a:picLocks noChangeAspect="1"/>
          </p:cNvPicPr>
          <p:nvPr/>
        </p:nvPicPr>
        <p:blipFill>
          <a:blip r:embed="rId5"/>
          <a:stretch>
            <a:fillRect/>
          </a:stretch>
        </p:blipFill>
        <p:spPr>
          <a:xfrm>
            <a:off x="732367" y="955562"/>
            <a:ext cx="5747580" cy="3055999"/>
          </a:xfrm>
          <a:prstGeom prst="rect">
            <a:avLst/>
          </a:prstGeom>
        </p:spPr>
      </p:pic>
      <p:pic>
        <p:nvPicPr>
          <p:cNvPr id="7" name="Picture 6">
            <a:extLst>
              <a:ext uri="{FF2B5EF4-FFF2-40B4-BE49-F238E27FC236}">
                <a16:creationId xmlns:a16="http://schemas.microsoft.com/office/drawing/2014/main" id="{79E3B1D8-E80A-05EE-6629-397F99E9CB22}"/>
              </a:ext>
            </a:extLst>
          </p:cNvPr>
          <p:cNvPicPr>
            <a:picLocks noChangeAspect="1"/>
          </p:cNvPicPr>
          <p:nvPr/>
        </p:nvPicPr>
        <p:blipFill>
          <a:blip r:embed="rId6"/>
          <a:stretch>
            <a:fillRect/>
          </a:stretch>
        </p:blipFill>
        <p:spPr>
          <a:xfrm>
            <a:off x="6479947" y="1665433"/>
            <a:ext cx="4163006" cy="1381318"/>
          </a:xfrm>
          <a:prstGeom prst="rect">
            <a:avLst/>
          </a:prstGeom>
        </p:spPr>
      </p:pic>
      <p:pic>
        <p:nvPicPr>
          <p:cNvPr id="9" name="Picture 8">
            <a:extLst>
              <a:ext uri="{FF2B5EF4-FFF2-40B4-BE49-F238E27FC236}">
                <a16:creationId xmlns:a16="http://schemas.microsoft.com/office/drawing/2014/main" id="{D0BE96B1-BF61-0529-FDB3-BE3BDA9BF914}"/>
              </a:ext>
            </a:extLst>
          </p:cNvPr>
          <p:cNvPicPr>
            <a:picLocks noChangeAspect="1"/>
          </p:cNvPicPr>
          <p:nvPr/>
        </p:nvPicPr>
        <p:blipFill>
          <a:blip r:embed="rId7"/>
          <a:stretch>
            <a:fillRect/>
          </a:stretch>
        </p:blipFill>
        <p:spPr>
          <a:xfrm>
            <a:off x="6682884" y="3253949"/>
            <a:ext cx="4096322" cy="3181794"/>
          </a:xfrm>
          <a:prstGeom prst="rect">
            <a:avLst/>
          </a:prstGeom>
        </p:spPr>
      </p:pic>
      <p:pic>
        <p:nvPicPr>
          <p:cNvPr id="8" name="Audio 7">
            <a:hlinkClick r:id="" action="ppaction://media"/>
            <a:extLst>
              <a:ext uri="{FF2B5EF4-FFF2-40B4-BE49-F238E27FC236}">
                <a16:creationId xmlns:a16="http://schemas.microsoft.com/office/drawing/2014/main" id="{3FA82FA5-0268-408D-2300-60C1BCEB8F7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16197196"/>
      </p:ext>
    </p:extLst>
  </p:cSld>
  <p:clrMapOvr>
    <a:masterClrMapping/>
  </p:clrMapOvr>
  <mc:AlternateContent xmlns:mc="http://schemas.openxmlformats.org/markup-compatibility/2006">
    <mc:Choice xmlns:p14="http://schemas.microsoft.com/office/powerpoint/2010/main" Requires="p14">
      <p:transition spd="slow" p14:dur="2000" advTm="16354"/>
    </mc:Choice>
    <mc:Fallback>
      <p:transition spd="slow" advTm="16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4ECC1-0AFD-F362-BB67-FD0DF3B840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882E0-C954-CF5E-6375-FBE27ED8DFFF}"/>
              </a:ext>
            </a:extLst>
          </p:cNvPr>
          <p:cNvSpPr>
            <a:spLocks noGrp="1"/>
          </p:cNvSpPr>
          <p:nvPr>
            <p:ph type="title"/>
          </p:nvPr>
        </p:nvSpPr>
        <p:spPr>
          <a:xfrm>
            <a:off x="645130" y="328743"/>
            <a:ext cx="9404723" cy="1400530"/>
          </a:xfrm>
        </p:spPr>
        <p:txBody>
          <a:bodyPr/>
          <a:lstStyle/>
          <a:p>
            <a:r>
              <a:rPr lang="en-GB" sz="2400" dirty="0"/>
              <a:t>   </a:t>
            </a:r>
            <a:r>
              <a:rPr lang="en-IN" sz="2400" dirty="0"/>
              <a:t>Comments &amp; Saves by Quarter</a:t>
            </a:r>
          </a:p>
        </p:txBody>
      </p:sp>
      <p:pic>
        <p:nvPicPr>
          <p:cNvPr id="8" name="Picture 7">
            <a:extLst>
              <a:ext uri="{FF2B5EF4-FFF2-40B4-BE49-F238E27FC236}">
                <a16:creationId xmlns:a16="http://schemas.microsoft.com/office/drawing/2014/main" id="{F73B871C-A851-6CEF-4CF9-A960BD4188DF}"/>
              </a:ext>
            </a:extLst>
          </p:cNvPr>
          <p:cNvPicPr>
            <a:picLocks noChangeAspect="1"/>
          </p:cNvPicPr>
          <p:nvPr/>
        </p:nvPicPr>
        <p:blipFill>
          <a:blip r:embed="rId5"/>
          <a:stretch>
            <a:fillRect/>
          </a:stretch>
        </p:blipFill>
        <p:spPr>
          <a:xfrm>
            <a:off x="69591" y="881430"/>
            <a:ext cx="11069595" cy="847843"/>
          </a:xfrm>
          <a:prstGeom prst="rect">
            <a:avLst/>
          </a:prstGeom>
        </p:spPr>
      </p:pic>
      <p:pic>
        <p:nvPicPr>
          <p:cNvPr id="11" name="Picture 10">
            <a:extLst>
              <a:ext uri="{FF2B5EF4-FFF2-40B4-BE49-F238E27FC236}">
                <a16:creationId xmlns:a16="http://schemas.microsoft.com/office/drawing/2014/main" id="{D7579940-5C95-1E89-E4BA-04D57DC6E164}"/>
              </a:ext>
            </a:extLst>
          </p:cNvPr>
          <p:cNvPicPr>
            <a:picLocks noChangeAspect="1"/>
          </p:cNvPicPr>
          <p:nvPr/>
        </p:nvPicPr>
        <p:blipFill>
          <a:blip r:embed="rId6"/>
          <a:stretch>
            <a:fillRect/>
          </a:stretch>
        </p:blipFill>
        <p:spPr>
          <a:xfrm>
            <a:off x="69591" y="1971473"/>
            <a:ext cx="2978410" cy="4001058"/>
          </a:xfrm>
          <a:prstGeom prst="rect">
            <a:avLst/>
          </a:prstGeom>
        </p:spPr>
      </p:pic>
      <p:pic>
        <p:nvPicPr>
          <p:cNvPr id="13" name="Picture 12">
            <a:extLst>
              <a:ext uri="{FF2B5EF4-FFF2-40B4-BE49-F238E27FC236}">
                <a16:creationId xmlns:a16="http://schemas.microsoft.com/office/drawing/2014/main" id="{E70451B9-AB89-A8DA-AE9D-78F5B2A99326}"/>
              </a:ext>
            </a:extLst>
          </p:cNvPr>
          <p:cNvPicPr>
            <a:picLocks noChangeAspect="1"/>
          </p:cNvPicPr>
          <p:nvPr/>
        </p:nvPicPr>
        <p:blipFill>
          <a:blip r:embed="rId7"/>
          <a:stretch>
            <a:fillRect/>
          </a:stretch>
        </p:blipFill>
        <p:spPr>
          <a:xfrm>
            <a:off x="3192746" y="1971473"/>
            <a:ext cx="8402223" cy="4001058"/>
          </a:xfrm>
          <a:prstGeom prst="rect">
            <a:avLst/>
          </a:prstGeom>
        </p:spPr>
      </p:pic>
      <p:pic>
        <p:nvPicPr>
          <p:cNvPr id="10" name="Audio 9">
            <a:hlinkClick r:id="" action="ppaction://media"/>
            <a:extLst>
              <a:ext uri="{FF2B5EF4-FFF2-40B4-BE49-F238E27FC236}">
                <a16:creationId xmlns:a16="http://schemas.microsoft.com/office/drawing/2014/main" id="{774433C9-663F-8AB2-6D3A-2F2E72AE2A6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14128753"/>
      </p:ext>
    </p:extLst>
  </p:cSld>
  <p:clrMapOvr>
    <a:masterClrMapping/>
  </p:clrMapOvr>
  <mc:AlternateContent xmlns:mc="http://schemas.openxmlformats.org/markup-compatibility/2006">
    <mc:Choice xmlns:p14="http://schemas.microsoft.com/office/powerpoint/2010/main" Requires="p14">
      <p:transition spd="slow" p14:dur="2000" advTm="29484"/>
    </mc:Choice>
    <mc:Fallback>
      <p:transition spd="slow" advTm="29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879</TotalTime>
  <Words>1492</Words>
  <Application>Microsoft Office PowerPoint</Application>
  <PresentationFormat>Widescreen</PresentationFormat>
  <Paragraphs>65</Paragraphs>
  <Slides>15</Slides>
  <Notes>15</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Arial</vt:lpstr>
      <vt:lpstr>Century Gothic</vt:lpstr>
      <vt:lpstr>Wingdings 3</vt:lpstr>
      <vt:lpstr>Ion</vt:lpstr>
      <vt:lpstr>Instagram Data Insights &amp; Engagement Analysis</vt:lpstr>
      <vt:lpstr>Project Overview</vt:lpstr>
      <vt:lpstr>Unique Post Types in the Dataset</vt:lpstr>
      <vt:lpstr> Weekend Posts in March &amp; April</vt:lpstr>
      <vt:lpstr>PowerPoint Presentation</vt:lpstr>
      <vt:lpstr> Likes by Post Category in July</vt:lpstr>
      <vt:lpstr> Monthly Post Category Distribution</vt:lpstr>
      <vt:lpstr>  Reach Percentage by Post Type</vt:lpstr>
      <vt:lpstr>   Comments &amp; Saves by Quarter</vt:lpstr>
      <vt:lpstr>    Top Dates for New Followers</vt:lpstr>
      <vt:lpstr>     Weekly Post Type Share Report (Stored Procedure)</vt:lpstr>
      <vt:lpstr>PowerPoint Presentation</vt:lpstr>
      <vt:lpstr>Average monthly growth rate</vt:lpstr>
      <vt:lpstr>Key Takeaways</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Akshay G</dc:creator>
  <cp:lastModifiedBy>Akshay G</cp:lastModifiedBy>
  <cp:revision>2</cp:revision>
  <dcterms:created xsi:type="dcterms:W3CDTF">2025-07-09T11:35:33Z</dcterms:created>
  <dcterms:modified xsi:type="dcterms:W3CDTF">2025-07-10T12:26:18Z</dcterms:modified>
</cp:coreProperties>
</file>